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4" r:id="rId5"/>
    <p:sldMasterId id="2147483818" r:id="rId6"/>
    <p:sldMasterId id="2147483892" r:id="rId7"/>
    <p:sldMasterId id="2147483971" r:id="rId8"/>
    <p:sldMasterId id="2147484045" r:id="rId9"/>
  </p:sldMasterIdLst>
  <p:notesMasterIdLst>
    <p:notesMasterId r:id="rId150"/>
  </p:notesMasterIdLst>
  <p:handoutMasterIdLst>
    <p:handoutMasterId r:id="rId151"/>
  </p:handoutMasterIdLst>
  <p:sldIdLst>
    <p:sldId id="271" r:id="rId10"/>
    <p:sldId id="290" r:id="rId11"/>
    <p:sldId id="269" r:id="rId12"/>
    <p:sldId id="272" r:id="rId13"/>
    <p:sldId id="273" r:id="rId14"/>
    <p:sldId id="323" r:id="rId15"/>
    <p:sldId id="274" r:id="rId16"/>
    <p:sldId id="277" r:id="rId17"/>
    <p:sldId id="278" r:id="rId18"/>
    <p:sldId id="422" r:id="rId19"/>
    <p:sldId id="275" r:id="rId20"/>
    <p:sldId id="279" r:id="rId21"/>
    <p:sldId id="276" r:id="rId22"/>
    <p:sldId id="324" r:id="rId23"/>
    <p:sldId id="281" r:id="rId24"/>
    <p:sldId id="282" r:id="rId25"/>
    <p:sldId id="283" r:id="rId26"/>
    <p:sldId id="284" r:id="rId27"/>
    <p:sldId id="285" r:id="rId28"/>
    <p:sldId id="286" r:id="rId29"/>
    <p:sldId id="289" r:id="rId30"/>
    <p:sldId id="291" r:id="rId31"/>
    <p:sldId id="292" r:id="rId32"/>
    <p:sldId id="424" r:id="rId33"/>
    <p:sldId id="416" r:id="rId34"/>
    <p:sldId id="298" r:id="rId35"/>
    <p:sldId id="260" r:id="rId36"/>
    <p:sldId id="453" r:id="rId37"/>
    <p:sldId id="264" r:id="rId38"/>
    <p:sldId id="435" r:id="rId39"/>
    <p:sldId id="444" r:id="rId40"/>
    <p:sldId id="445" r:id="rId41"/>
    <p:sldId id="304" r:id="rId42"/>
    <p:sldId id="306" r:id="rId43"/>
    <p:sldId id="308" r:id="rId44"/>
    <p:sldId id="309" r:id="rId45"/>
    <p:sldId id="430" r:id="rId46"/>
    <p:sldId id="310" r:id="rId47"/>
    <p:sldId id="427" r:id="rId48"/>
    <p:sldId id="428" r:id="rId49"/>
    <p:sldId id="429" r:id="rId50"/>
    <p:sldId id="314" r:id="rId51"/>
    <p:sldId id="315" r:id="rId52"/>
    <p:sldId id="431" r:id="rId53"/>
    <p:sldId id="318" r:id="rId54"/>
    <p:sldId id="319" r:id="rId55"/>
    <p:sldId id="432" r:id="rId56"/>
    <p:sldId id="322" r:id="rId57"/>
    <p:sldId id="325" r:id="rId58"/>
    <p:sldId id="327" r:id="rId59"/>
    <p:sldId id="328" r:id="rId60"/>
    <p:sldId id="326" r:id="rId61"/>
    <p:sldId id="329" r:id="rId62"/>
    <p:sldId id="330" r:id="rId63"/>
    <p:sldId id="331" r:id="rId64"/>
    <p:sldId id="439" r:id="rId65"/>
    <p:sldId id="336" r:id="rId66"/>
    <p:sldId id="337" r:id="rId67"/>
    <p:sldId id="338" r:id="rId68"/>
    <p:sldId id="339" r:id="rId69"/>
    <p:sldId id="340" r:id="rId70"/>
    <p:sldId id="341" r:id="rId71"/>
    <p:sldId id="342" r:id="rId72"/>
    <p:sldId id="343" r:id="rId73"/>
    <p:sldId id="345" r:id="rId74"/>
    <p:sldId id="346" r:id="rId75"/>
    <p:sldId id="347" r:id="rId76"/>
    <p:sldId id="348" r:id="rId77"/>
    <p:sldId id="349" r:id="rId78"/>
    <p:sldId id="350" r:id="rId79"/>
    <p:sldId id="351" r:id="rId80"/>
    <p:sldId id="352" r:id="rId81"/>
    <p:sldId id="434" r:id="rId82"/>
    <p:sldId id="354" r:id="rId83"/>
    <p:sldId id="446" r:id="rId84"/>
    <p:sldId id="356" r:id="rId85"/>
    <p:sldId id="437" r:id="rId86"/>
    <p:sldId id="355" r:id="rId87"/>
    <p:sldId id="438" r:id="rId88"/>
    <p:sldId id="358" r:id="rId89"/>
    <p:sldId id="357" r:id="rId90"/>
    <p:sldId id="361" r:id="rId91"/>
    <p:sldId id="362" r:id="rId92"/>
    <p:sldId id="363" r:id="rId93"/>
    <p:sldId id="365" r:id="rId94"/>
    <p:sldId id="368" r:id="rId95"/>
    <p:sldId id="360" r:id="rId96"/>
    <p:sldId id="369" r:id="rId97"/>
    <p:sldId id="366" r:id="rId98"/>
    <p:sldId id="371" r:id="rId99"/>
    <p:sldId id="370" r:id="rId100"/>
    <p:sldId id="372" r:id="rId101"/>
    <p:sldId id="440" r:id="rId102"/>
    <p:sldId id="373" r:id="rId103"/>
    <p:sldId id="374" r:id="rId104"/>
    <p:sldId id="375" r:id="rId105"/>
    <p:sldId id="379" r:id="rId106"/>
    <p:sldId id="380" r:id="rId107"/>
    <p:sldId id="381" r:id="rId108"/>
    <p:sldId id="382" r:id="rId109"/>
    <p:sldId id="383" r:id="rId110"/>
    <p:sldId id="447" r:id="rId111"/>
    <p:sldId id="384" r:id="rId112"/>
    <p:sldId id="385" r:id="rId113"/>
    <p:sldId id="386" r:id="rId114"/>
    <p:sldId id="388" r:id="rId115"/>
    <p:sldId id="389" r:id="rId116"/>
    <p:sldId id="390" r:id="rId117"/>
    <p:sldId id="391" r:id="rId118"/>
    <p:sldId id="392" r:id="rId119"/>
    <p:sldId id="393" r:id="rId120"/>
    <p:sldId id="394" r:id="rId121"/>
    <p:sldId id="395" r:id="rId122"/>
    <p:sldId id="441" r:id="rId123"/>
    <p:sldId id="396" r:id="rId124"/>
    <p:sldId id="451" r:id="rId125"/>
    <p:sldId id="442" r:id="rId126"/>
    <p:sldId id="417" r:id="rId127"/>
    <p:sldId id="421" r:id="rId128"/>
    <p:sldId id="399" r:id="rId129"/>
    <p:sldId id="400" r:id="rId130"/>
    <p:sldId id="401" r:id="rId131"/>
    <p:sldId id="402" r:id="rId132"/>
    <p:sldId id="443" r:id="rId133"/>
    <p:sldId id="405" r:id="rId134"/>
    <p:sldId id="450" r:id="rId135"/>
    <p:sldId id="403" r:id="rId136"/>
    <p:sldId id="406" r:id="rId137"/>
    <p:sldId id="414" r:id="rId138"/>
    <p:sldId id="407" r:id="rId139"/>
    <p:sldId id="408" r:id="rId140"/>
    <p:sldId id="452" r:id="rId141"/>
    <p:sldId id="409" r:id="rId142"/>
    <p:sldId id="410" r:id="rId143"/>
    <p:sldId id="415" r:id="rId144"/>
    <p:sldId id="411" r:id="rId145"/>
    <p:sldId id="412" r:id="rId146"/>
    <p:sldId id="413" r:id="rId147"/>
    <p:sldId id="448" r:id="rId148"/>
    <p:sldId id="449" r:id="rId149"/>
  </p:sldIdLst>
  <p:sldSz cx="9144000" cy="5143500" type="screen16x9"/>
  <p:notesSz cx="7010400" cy="9296400"/>
  <p:defaultTextStyle>
    <a:defPPr>
      <a:defRPr lang="en-US"/>
    </a:defPPr>
    <a:lvl1pPr algn="l" rtl="0" fontAlgn="base">
      <a:spcBef>
        <a:spcPct val="0"/>
      </a:spcBef>
      <a:spcAft>
        <a:spcPct val="0"/>
      </a:spcAft>
      <a:defRPr sz="4000" kern="1200" baseline="-25000">
        <a:solidFill>
          <a:schemeClr val="bg1"/>
        </a:solidFill>
        <a:latin typeface="Times New Roman" pitchFamily="18" charset="0"/>
        <a:ea typeface="ＭＳ Ｐゴシック" pitchFamily="34" charset="-128"/>
        <a:cs typeface="Arial" charset="0"/>
      </a:defRPr>
    </a:lvl1pPr>
    <a:lvl2pPr marL="457200" algn="l" rtl="0" fontAlgn="base">
      <a:spcBef>
        <a:spcPct val="0"/>
      </a:spcBef>
      <a:spcAft>
        <a:spcPct val="0"/>
      </a:spcAft>
      <a:defRPr sz="4000" kern="1200" baseline="-25000">
        <a:solidFill>
          <a:schemeClr val="bg1"/>
        </a:solidFill>
        <a:latin typeface="Times New Roman" pitchFamily="18" charset="0"/>
        <a:ea typeface="ＭＳ Ｐゴシック" pitchFamily="34" charset="-128"/>
        <a:cs typeface="Arial" charset="0"/>
      </a:defRPr>
    </a:lvl2pPr>
    <a:lvl3pPr marL="914400" algn="l" rtl="0" fontAlgn="base">
      <a:spcBef>
        <a:spcPct val="0"/>
      </a:spcBef>
      <a:spcAft>
        <a:spcPct val="0"/>
      </a:spcAft>
      <a:defRPr sz="4000" kern="1200" baseline="-25000">
        <a:solidFill>
          <a:schemeClr val="bg1"/>
        </a:solidFill>
        <a:latin typeface="Times New Roman" pitchFamily="18" charset="0"/>
        <a:ea typeface="ＭＳ Ｐゴシック" pitchFamily="34" charset="-128"/>
        <a:cs typeface="Arial" charset="0"/>
      </a:defRPr>
    </a:lvl3pPr>
    <a:lvl4pPr marL="1371600" algn="l" rtl="0" fontAlgn="base">
      <a:spcBef>
        <a:spcPct val="0"/>
      </a:spcBef>
      <a:spcAft>
        <a:spcPct val="0"/>
      </a:spcAft>
      <a:defRPr sz="4000" kern="1200" baseline="-25000">
        <a:solidFill>
          <a:schemeClr val="bg1"/>
        </a:solidFill>
        <a:latin typeface="Times New Roman" pitchFamily="18" charset="0"/>
        <a:ea typeface="ＭＳ Ｐゴシック" pitchFamily="34" charset="-128"/>
        <a:cs typeface="Arial" charset="0"/>
      </a:defRPr>
    </a:lvl4pPr>
    <a:lvl5pPr marL="1828800" algn="l" rtl="0" fontAlgn="base">
      <a:spcBef>
        <a:spcPct val="0"/>
      </a:spcBef>
      <a:spcAft>
        <a:spcPct val="0"/>
      </a:spcAft>
      <a:defRPr sz="4000" kern="1200" baseline="-25000">
        <a:solidFill>
          <a:schemeClr val="bg1"/>
        </a:solidFill>
        <a:latin typeface="Times New Roman" pitchFamily="18" charset="0"/>
        <a:ea typeface="ＭＳ Ｐゴシック" pitchFamily="34" charset="-128"/>
        <a:cs typeface="Arial" charset="0"/>
      </a:defRPr>
    </a:lvl5pPr>
    <a:lvl6pPr marL="2286000" algn="l" defTabSz="914400" rtl="0" eaLnBrk="1" latinLnBrk="0" hangingPunct="1">
      <a:defRPr sz="4000" kern="1200" baseline="-25000">
        <a:solidFill>
          <a:schemeClr val="bg1"/>
        </a:solidFill>
        <a:latin typeface="Times New Roman" pitchFamily="18" charset="0"/>
        <a:ea typeface="ＭＳ Ｐゴシック" pitchFamily="34" charset="-128"/>
        <a:cs typeface="Arial" charset="0"/>
      </a:defRPr>
    </a:lvl6pPr>
    <a:lvl7pPr marL="2743200" algn="l" defTabSz="914400" rtl="0" eaLnBrk="1" latinLnBrk="0" hangingPunct="1">
      <a:defRPr sz="4000" kern="1200" baseline="-25000">
        <a:solidFill>
          <a:schemeClr val="bg1"/>
        </a:solidFill>
        <a:latin typeface="Times New Roman" pitchFamily="18" charset="0"/>
        <a:ea typeface="ＭＳ Ｐゴシック" pitchFamily="34" charset="-128"/>
        <a:cs typeface="Arial" charset="0"/>
      </a:defRPr>
    </a:lvl7pPr>
    <a:lvl8pPr marL="3200400" algn="l" defTabSz="914400" rtl="0" eaLnBrk="1" latinLnBrk="0" hangingPunct="1">
      <a:defRPr sz="4000" kern="1200" baseline="-25000">
        <a:solidFill>
          <a:schemeClr val="bg1"/>
        </a:solidFill>
        <a:latin typeface="Times New Roman" pitchFamily="18" charset="0"/>
        <a:ea typeface="ＭＳ Ｐゴシック" pitchFamily="34" charset="-128"/>
        <a:cs typeface="Arial" charset="0"/>
      </a:defRPr>
    </a:lvl8pPr>
    <a:lvl9pPr marL="3657600" algn="l" defTabSz="914400" rtl="0" eaLnBrk="1" latinLnBrk="0" hangingPunct="1">
      <a:defRPr sz="4000" kern="1200" baseline="-25000">
        <a:solidFill>
          <a:schemeClr val="bg1"/>
        </a:solidFill>
        <a:latin typeface="Times New Roman" pitchFamily="18" charset="0"/>
        <a:ea typeface="ＭＳ Ｐゴシック" pitchFamily="34" charset="-128"/>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Abrusci" initials="JA" lastIdx="20" clrIdx="0">
    <p:extLst>
      <p:ext uri="{19B8F6BF-5375-455C-9EA6-DF929625EA0E}">
        <p15:presenceInfo xmlns:p15="http://schemas.microsoft.com/office/powerpoint/2012/main" userId="S::abrusci@theiacp.org::f5af298e-9396-4f3d-9d9e-426fc912ed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78A"/>
    <a:srgbClr val="00396D"/>
    <a:srgbClr val="FFFFFF"/>
    <a:srgbClr val="FFFFFE"/>
    <a:srgbClr val="E78E23"/>
    <a:srgbClr val="499890"/>
    <a:srgbClr val="E6FAFA"/>
    <a:srgbClr val="A7C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6727" autoAdjust="0"/>
  </p:normalViewPr>
  <p:slideViewPr>
    <p:cSldViewPr snapToGrid="0">
      <p:cViewPr varScale="1">
        <p:scale>
          <a:sx n="78" d="100"/>
          <a:sy n="78" d="100"/>
        </p:scale>
        <p:origin x="960" y="-92"/>
      </p:cViewPr>
      <p:guideLst>
        <p:guide orient="horz" pos="1620"/>
        <p:guide pos="2880"/>
      </p:guideLst>
    </p:cSldViewPr>
  </p:slideViewPr>
  <p:outlineViewPr>
    <p:cViewPr>
      <p:scale>
        <a:sx n="33" d="100"/>
        <a:sy n="33" d="100"/>
      </p:scale>
      <p:origin x="0" y="-24756"/>
    </p:cViewPr>
  </p:outlineViewPr>
  <p:notesTextViewPr>
    <p:cViewPr>
      <p:scale>
        <a:sx n="3" d="2"/>
        <a:sy n="3" d="2"/>
      </p:scale>
      <p:origin x="0" y="0"/>
    </p:cViewPr>
  </p:notesTextViewPr>
  <p:sorterViewPr>
    <p:cViewPr varScale="1">
      <p:scale>
        <a:sx n="100" d="100"/>
        <a:sy n="100" d="100"/>
      </p:scale>
      <p:origin x="0" y="-36820"/>
    </p:cViewPr>
  </p:sorterViewPr>
  <p:notesViewPr>
    <p:cSldViewPr snapToGrid="0">
      <p:cViewPr>
        <p:scale>
          <a:sx n="100" d="100"/>
          <a:sy n="100" d="100"/>
        </p:scale>
        <p:origin x="3552" y="-12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2.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handoutMaster" Target="handoutMasters/handoutMaster1.xml"/><Relationship Id="rId156"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commentAuthors" Target="commentAuthor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presProps" Target="pres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viewProps" Target="viewProp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5465"/>
          </a:xfrm>
          <a:prstGeom prst="rect">
            <a:avLst/>
          </a:prstGeom>
          <a:noFill/>
          <a:ln>
            <a:noFill/>
          </a:ln>
          <a:effectLst/>
          <a:extLst>
            <a:ext uri="{909E8E84-426E-40dd-AFC4-6F175D3DCCD1}"/>
            <a:ext uri="{91240B29-F687-4f45-9708-019B960494DF}"/>
            <a:ext uri="{AF507438-7753-43e0-B8FC-AC1667EBCBE1}"/>
          </a:extLst>
        </p:spPr>
        <p:txBody>
          <a:bodyPr vert="horz" wrap="square" lIns="93057" tIns="46528" rIns="93057" bIns="46528" numCol="1" anchor="t" anchorCtr="0" compatLnSpc="1">
            <a:prstTxWarp prst="textNoShape">
              <a:avLst/>
            </a:prstTxWarp>
          </a:bodyPr>
          <a:lstStyle>
            <a:lvl1pPr>
              <a:defRPr sz="1300" baseline="0">
                <a:solidFill>
                  <a:schemeClr val="tx1"/>
                </a:solidFill>
                <a:latin typeface="Times New Roman" pitchFamily="18" charset="0"/>
                <a:ea typeface="+mn-ea"/>
                <a:cs typeface="+mn-cs"/>
              </a:defRPr>
            </a:lvl1pPr>
          </a:lstStyle>
          <a:p>
            <a:pPr>
              <a:defRPr/>
            </a:pPr>
            <a:endParaRPr lang="en-US" dirty="0"/>
          </a:p>
        </p:txBody>
      </p:sp>
      <p:sp>
        <p:nvSpPr>
          <p:cNvPr id="6147" name="Rectangle 3"/>
          <p:cNvSpPr>
            <a:spLocks noGrp="1" noChangeArrowheads="1"/>
          </p:cNvSpPr>
          <p:nvPr>
            <p:ph type="dt" sz="quarter" idx="1"/>
          </p:nvPr>
        </p:nvSpPr>
        <p:spPr bwMode="auto">
          <a:xfrm>
            <a:off x="3972560" y="0"/>
            <a:ext cx="3037840" cy="465465"/>
          </a:xfrm>
          <a:prstGeom prst="rect">
            <a:avLst/>
          </a:prstGeom>
          <a:noFill/>
          <a:ln>
            <a:noFill/>
          </a:ln>
          <a:effectLst/>
          <a:extLst>
            <a:ext uri="{909E8E84-426E-40dd-AFC4-6F175D3DCCD1}"/>
            <a:ext uri="{91240B29-F687-4f45-9708-019B960494DF}"/>
            <a:ext uri="{AF507438-7753-43e0-B8FC-AC1667EBCBE1}"/>
          </a:extLst>
        </p:spPr>
        <p:txBody>
          <a:bodyPr vert="horz" wrap="square" lIns="93057" tIns="46528" rIns="93057" bIns="46528" numCol="1" anchor="t" anchorCtr="0" compatLnSpc="1">
            <a:prstTxWarp prst="textNoShape">
              <a:avLst/>
            </a:prstTxWarp>
          </a:bodyPr>
          <a:lstStyle>
            <a:lvl1pPr algn="r">
              <a:defRPr sz="1300" baseline="0">
                <a:solidFill>
                  <a:schemeClr val="tx1"/>
                </a:solidFill>
                <a:latin typeface="Times New Roman" pitchFamily="18" charset="0"/>
                <a:ea typeface="+mn-ea"/>
                <a:cs typeface="+mn-cs"/>
              </a:defRPr>
            </a:lvl1pPr>
          </a:lstStyle>
          <a:p>
            <a:pPr>
              <a:defRPr/>
            </a:pPr>
            <a:endParaRPr lang="en-US" dirty="0"/>
          </a:p>
        </p:txBody>
      </p:sp>
      <p:sp>
        <p:nvSpPr>
          <p:cNvPr id="6148" name="Rectangle 4"/>
          <p:cNvSpPr>
            <a:spLocks noGrp="1" noChangeArrowheads="1"/>
          </p:cNvSpPr>
          <p:nvPr>
            <p:ph type="ftr" sz="quarter" idx="2"/>
          </p:nvPr>
        </p:nvSpPr>
        <p:spPr bwMode="auto">
          <a:xfrm>
            <a:off x="0" y="8830938"/>
            <a:ext cx="3037840" cy="465464"/>
          </a:xfrm>
          <a:prstGeom prst="rect">
            <a:avLst/>
          </a:prstGeom>
          <a:noFill/>
          <a:ln>
            <a:noFill/>
          </a:ln>
          <a:effectLst/>
          <a:extLst>
            <a:ext uri="{909E8E84-426E-40dd-AFC4-6F175D3DCCD1}"/>
            <a:ext uri="{91240B29-F687-4f45-9708-019B960494DF}"/>
            <a:ext uri="{AF507438-7753-43e0-B8FC-AC1667EBCBE1}"/>
          </a:extLst>
        </p:spPr>
        <p:txBody>
          <a:bodyPr vert="horz" wrap="square" lIns="93057" tIns="46528" rIns="93057" bIns="46528" numCol="1" anchor="b" anchorCtr="0" compatLnSpc="1">
            <a:prstTxWarp prst="textNoShape">
              <a:avLst/>
            </a:prstTxWarp>
          </a:bodyPr>
          <a:lstStyle>
            <a:lvl1pPr>
              <a:defRPr sz="1300" baseline="0">
                <a:solidFill>
                  <a:schemeClr val="tx1"/>
                </a:solidFill>
                <a:latin typeface="Times New Roman" pitchFamily="18" charset="0"/>
                <a:ea typeface="+mn-ea"/>
                <a:cs typeface="+mn-cs"/>
              </a:defRPr>
            </a:lvl1pPr>
          </a:lstStyle>
          <a:p>
            <a:pPr>
              <a:defRPr/>
            </a:pPr>
            <a:endParaRPr lang="en-US" dirty="0"/>
          </a:p>
        </p:txBody>
      </p:sp>
      <p:sp>
        <p:nvSpPr>
          <p:cNvPr id="6149" name="Rectangle 5"/>
          <p:cNvSpPr>
            <a:spLocks noGrp="1" noChangeArrowheads="1"/>
          </p:cNvSpPr>
          <p:nvPr>
            <p:ph type="sldNum" sz="quarter" idx="3"/>
          </p:nvPr>
        </p:nvSpPr>
        <p:spPr bwMode="auto">
          <a:xfrm>
            <a:off x="3972560" y="8830938"/>
            <a:ext cx="3037840" cy="465464"/>
          </a:xfrm>
          <a:prstGeom prst="rect">
            <a:avLst/>
          </a:prstGeom>
          <a:noFill/>
          <a:ln>
            <a:noFill/>
          </a:ln>
          <a:effectLst/>
          <a:extLst>
            <a:ext uri="{909E8E84-426E-40dd-AFC4-6F175D3DCCD1}"/>
            <a:ext uri="{91240B29-F687-4f45-9708-019B960494DF}"/>
            <a:ext uri="{AF507438-7753-43e0-B8FC-AC1667EBCBE1}"/>
          </a:extLst>
        </p:spPr>
        <p:txBody>
          <a:bodyPr vert="horz" wrap="square" lIns="93057" tIns="46528" rIns="93057" bIns="46528" numCol="1" anchor="b" anchorCtr="0" compatLnSpc="1">
            <a:prstTxWarp prst="textNoShape">
              <a:avLst/>
            </a:prstTxWarp>
          </a:bodyPr>
          <a:lstStyle>
            <a:lvl1pPr algn="r">
              <a:defRPr sz="1300" baseline="0">
                <a:solidFill>
                  <a:schemeClr val="tx1"/>
                </a:solidFill>
                <a:latin typeface="Times New Roman" charset="0"/>
                <a:ea typeface="ＭＳ Ｐゴシック" charset="0"/>
                <a:cs typeface="+mn-cs"/>
              </a:defRPr>
            </a:lvl1pPr>
          </a:lstStyle>
          <a:p>
            <a:pPr>
              <a:defRPr/>
            </a:pPr>
            <a:fld id="{06FBA7DC-C420-4E77-A1D5-EBEF81E8A0D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465"/>
          </a:xfrm>
          <a:prstGeom prst="rect">
            <a:avLst/>
          </a:prstGeom>
        </p:spPr>
        <p:txBody>
          <a:bodyPr vert="horz" lIns="93057" tIns="46528" rIns="93057" bIns="46528" rtlCol="0"/>
          <a:lstStyle>
            <a:lvl1pPr algn="l">
              <a:defRPr sz="1300" baseline="0">
                <a:solidFill>
                  <a:schemeClr val="tx1"/>
                </a:solidFill>
                <a:latin typeface="Times New Roman" pitchFamily="18" charset="0"/>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5465"/>
          </a:xfrm>
          <a:prstGeom prst="rect">
            <a:avLst/>
          </a:prstGeom>
        </p:spPr>
        <p:txBody>
          <a:bodyPr vert="horz" wrap="square" lIns="93057" tIns="46528" rIns="93057" bIns="46528" numCol="1" anchor="t" anchorCtr="0" compatLnSpc="1">
            <a:prstTxWarp prst="textNoShape">
              <a:avLst/>
            </a:prstTxWarp>
          </a:bodyPr>
          <a:lstStyle>
            <a:lvl1pPr algn="r">
              <a:defRPr sz="1300" baseline="0">
                <a:solidFill>
                  <a:schemeClr val="tx1"/>
                </a:solidFill>
                <a:latin typeface="Times New Roman" charset="0"/>
                <a:ea typeface="ＭＳ Ｐゴシック" charset="0"/>
                <a:cs typeface="+mn-cs"/>
              </a:defRPr>
            </a:lvl1pPr>
          </a:lstStyle>
          <a:p>
            <a:pPr>
              <a:defRPr/>
            </a:pPr>
            <a:fld id="{F34820EA-5195-43B8-BE99-D402CCEFBE0B}" type="datetimeFigureOut">
              <a:rPr lang="en-US"/>
              <a:pPr>
                <a:defRPr/>
              </a:pPr>
              <a:t>9/22/2022</a:t>
            </a:fld>
            <a:endParaRPr lang="en-US" dirty="0"/>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057" tIns="46528" rIns="93057" bIns="46528" rtlCol="0" anchor="ctr"/>
          <a:lstStyle/>
          <a:p>
            <a:pPr lvl="0"/>
            <a:endParaRPr lang="en-US" noProof="0" dirty="0"/>
          </a:p>
        </p:txBody>
      </p:sp>
      <p:sp>
        <p:nvSpPr>
          <p:cNvPr id="5" name="Notes Placeholder 4"/>
          <p:cNvSpPr>
            <a:spLocks noGrp="1"/>
          </p:cNvSpPr>
          <p:nvPr>
            <p:ph type="body" sz="quarter" idx="3"/>
          </p:nvPr>
        </p:nvSpPr>
        <p:spPr>
          <a:xfrm>
            <a:off x="701040" y="4416274"/>
            <a:ext cx="5608320" cy="4182736"/>
          </a:xfrm>
          <a:prstGeom prst="rect">
            <a:avLst/>
          </a:prstGeom>
        </p:spPr>
        <p:txBody>
          <a:bodyPr vert="horz" lIns="93057" tIns="46528" rIns="93057" bIns="4652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325"/>
            <a:ext cx="3037840" cy="465465"/>
          </a:xfrm>
          <a:prstGeom prst="rect">
            <a:avLst/>
          </a:prstGeom>
        </p:spPr>
        <p:txBody>
          <a:bodyPr vert="horz" lIns="93057" tIns="46528" rIns="93057" bIns="46528" rtlCol="0" anchor="b"/>
          <a:lstStyle>
            <a:lvl1pPr algn="l">
              <a:defRPr sz="1300" baseline="0">
                <a:solidFill>
                  <a:schemeClr val="tx1"/>
                </a:solidFill>
                <a:latin typeface="Times New Roman" pitchFamily="18"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325"/>
            <a:ext cx="3037840" cy="465465"/>
          </a:xfrm>
          <a:prstGeom prst="rect">
            <a:avLst/>
          </a:prstGeom>
        </p:spPr>
        <p:txBody>
          <a:bodyPr vert="horz" wrap="square" lIns="93057" tIns="46528" rIns="93057" bIns="46528" numCol="1" anchor="b" anchorCtr="0" compatLnSpc="1">
            <a:prstTxWarp prst="textNoShape">
              <a:avLst/>
            </a:prstTxWarp>
          </a:bodyPr>
          <a:lstStyle>
            <a:lvl1pPr algn="r">
              <a:defRPr sz="1300" baseline="0">
                <a:solidFill>
                  <a:schemeClr val="tx1"/>
                </a:solidFill>
                <a:latin typeface="Times New Roman" charset="0"/>
                <a:ea typeface="ＭＳ Ｐゴシック" charset="0"/>
                <a:cs typeface="+mn-cs"/>
              </a:defRPr>
            </a:lvl1pPr>
          </a:lstStyle>
          <a:p>
            <a:pPr>
              <a:defRPr/>
            </a:pPr>
            <a:fld id="{43642E5A-05E8-446F-B1F4-48E1B2582CE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365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intention of documentation related to the work environment is intended for internal record keeping and later use for employer purposes.</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10</a:t>
            </a:fld>
            <a:endParaRPr lang="en-US" dirty="0"/>
          </a:p>
        </p:txBody>
      </p:sp>
    </p:spTree>
    <p:extLst>
      <p:ext uri="{BB962C8B-B14F-4D97-AF65-F5344CB8AC3E}">
        <p14:creationId xmlns:p14="http://schemas.microsoft.com/office/powerpoint/2010/main" val="26238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11</a:t>
            </a:fld>
            <a:endParaRPr lang="en-US" dirty="0"/>
          </a:p>
        </p:txBody>
      </p:sp>
    </p:spTree>
    <p:extLst>
      <p:ext uri="{BB962C8B-B14F-4D97-AF65-F5344CB8AC3E}">
        <p14:creationId xmlns:p14="http://schemas.microsoft.com/office/powerpoint/2010/main" val="42837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12</a:t>
            </a:fld>
            <a:endParaRPr lang="en-US" dirty="0"/>
          </a:p>
        </p:txBody>
      </p:sp>
    </p:spTree>
    <p:extLst>
      <p:ext uri="{BB962C8B-B14F-4D97-AF65-F5344CB8AC3E}">
        <p14:creationId xmlns:p14="http://schemas.microsoft.com/office/powerpoint/2010/main" val="1507165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13</a:t>
            </a:fld>
            <a:endParaRPr lang="en-US" dirty="0"/>
          </a:p>
        </p:txBody>
      </p:sp>
    </p:spTree>
    <p:extLst>
      <p:ext uri="{BB962C8B-B14F-4D97-AF65-F5344CB8AC3E}">
        <p14:creationId xmlns:p14="http://schemas.microsoft.com/office/powerpoint/2010/main" val="220342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or all of  the following slides can be removed based on time……</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14</a:t>
            </a:fld>
            <a:endParaRPr lang="en-US" dirty="0"/>
          </a:p>
        </p:txBody>
      </p:sp>
    </p:spTree>
    <p:extLst>
      <p:ext uri="{BB962C8B-B14F-4D97-AF65-F5344CB8AC3E}">
        <p14:creationId xmlns:p14="http://schemas.microsoft.com/office/powerpoint/2010/main" val="3616660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1: Alcohol is the most commonly abused drug in society</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15</a:t>
            </a:fld>
            <a:endParaRPr lang="en-US" dirty="0"/>
          </a:p>
        </p:txBody>
      </p:sp>
    </p:spTree>
    <p:extLst>
      <p:ext uri="{BB962C8B-B14F-4D97-AF65-F5344CB8AC3E}">
        <p14:creationId xmlns:p14="http://schemas.microsoft.com/office/powerpoint/2010/main" val="207273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16</a:t>
            </a:fld>
            <a:endParaRPr lang="en-US" dirty="0"/>
          </a:p>
        </p:txBody>
      </p:sp>
    </p:spTree>
    <p:extLst>
      <p:ext uri="{BB962C8B-B14F-4D97-AF65-F5344CB8AC3E}">
        <p14:creationId xmlns:p14="http://schemas.microsoft.com/office/powerpoint/2010/main" val="61654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17</a:t>
            </a:fld>
            <a:endParaRPr lang="en-US" dirty="0"/>
          </a:p>
        </p:txBody>
      </p:sp>
    </p:spTree>
    <p:extLst>
      <p:ext uri="{BB962C8B-B14F-4D97-AF65-F5344CB8AC3E}">
        <p14:creationId xmlns:p14="http://schemas.microsoft.com/office/powerpoint/2010/main" val="4106133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18</a:t>
            </a:fld>
            <a:endParaRPr lang="en-US" dirty="0"/>
          </a:p>
        </p:txBody>
      </p:sp>
    </p:spTree>
    <p:extLst>
      <p:ext uri="{BB962C8B-B14F-4D97-AF65-F5344CB8AC3E}">
        <p14:creationId xmlns:p14="http://schemas.microsoft.com/office/powerpoint/2010/main" val="2170732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19</a:t>
            </a:fld>
            <a:endParaRPr lang="en-US" dirty="0"/>
          </a:p>
        </p:txBody>
      </p:sp>
    </p:spTree>
    <p:extLst>
      <p:ext uri="{BB962C8B-B14F-4D97-AF65-F5344CB8AC3E}">
        <p14:creationId xmlns:p14="http://schemas.microsoft.com/office/powerpoint/2010/main" val="275392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26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20</a:t>
            </a:fld>
            <a:endParaRPr lang="en-US" dirty="0"/>
          </a:p>
        </p:txBody>
      </p:sp>
    </p:spTree>
    <p:extLst>
      <p:ext uri="{BB962C8B-B14F-4D97-AF65-F5344CB8AC3E}">
        <p14:creationId xmlns:p14="http://schemas.microsoft.com/office/powerpoint/2010/main" val="451922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21</a:t>
            </a:fld>
            <a:endParaRPr lang="en-US" dirty="0"/>
          </a:p>
        </p:txBody>
      </p:sp>
    </p:spTree>
    <p:extLst>
      <p:ext uri="{BB962C8B-B14F-4D97-AF65-F5344CB8AC3E}">
        <p14:creationId xmlns:p14="http://schemas.microsoft.com/office/powerpoint/2010/main" val="19945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22</a:t>
            </a:fld>
            <a:endParaRPr lang="en-US" dirty="0"/>
          </a:p>
        </p:txBody>
      </p:sp>
    </p:spTree>
    <p:extLst>
      <p:ext uri="{BB962C8B-B14F-4D97-AF65-F5344CB8AC3E}">
        <p14:creationId xmlns:p14="http://schemas.microsoft.com/office/powerpoint/2010/main" val="3076289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23</a:t>
            </a:fld>
            <a:endParaRPr lang="en-US" dirty="0"/>
          </a:p>
        </p:txBody>
      </p:sp>
    </p:spTree>
    <p:extLst>
      <p:ext uri="{BB962C8B-B14F-4D97-AF65-F5344CB8AC3E}">
        <p14:creationId xmlns:p14="http://schemas.microsoft.com/office/powerpoint/2010/main" val="403575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a:latin typeface="Arial" panose="020B0604020202020204" pitchFamily="34" charset="0"/>
                <a:ea typeface="+mn-ea"/>
                <a:cs typeface="Arial" panose="020B0604020202020204" pitchFamily="34" charset="0"/>
              </a:rPr>
              <a:t>The following summarizes the self-reported drug usage information as reported by the </a:t>
            </a:r>
            <a:r>
              <a:rPr lang="en-US" strike="noStrike" dirty="0">
                <a:latin typeface="Arial" panose="020B0604020202020204" pitchFamily="34" charset="0"/>
                <a:ea typeface="+mn-ea"/>
                <a:cs typeface="Arial" panose="020B0604020202020204" pitchFamily="34" charset="0"/>
              </a:rPr>
              <a:t>2018</a:t>
            </a:r>
            <a:r>
              <a:rPr lang="en-US" dirty="0">
                <a:latin typeface="Arial" panose="020B0604020202020204" pitchFamily="34" charset="0"/>
                <a:ea typeface="+mn-ea"/>
                <a:cs typeface="Arial" panose="020B0604020202020204" pitchFamily="34" charset="0"/>
              </a:rPr>
              <a:t> NSDUH Survey:</a:t>
            </a:r>
          </a:p>
          <a:p>
            <a:pPr marL="171411" indent="-171411">
              <a:buFont typeface="Arial" panose="020B0604020202020204" pitchFamily="34" charset="0"/>
              <a:buChar char="•"/>
              <a:defRPr/>
            </a:pPr>
            <a:r>
              <a:rPr lang="en-US" dirty="0">
                <a:latin typeface="Arial" panose="020B0604020202020204" pitchFamily="34" charset="0"/>
                <a:ea typeface="+mn-ea"/>
                <a:cs typeface="Arial" panose="020B0604020202020204" pitchFamily="34" charset="0"/>
              </a:rPr>
              <a:t>In </a:t>
            </a:r>
            <a:r>
              <a:rPr lang="en-US" strike="noStrike" dirty="0">
                <a:latin typeface="Arial" panose="020B0604020202020204" pitchFamily="34" charset="0"/>
                <a:ea typeface="+mn-ea"/>
                <a:cs typeface="Arial" panose="020B0604020202020204" pitchFamily="34" charset="0"/>
              </a:rPr>
              <a:t>2018</a:t>
            </a:r>
            <a:r>
              <a:rPr lang="en-US" dirty="0">
                <a:latin typeface="Arial" panose="020B0604020202020204" pitchFamily="34" charset="0"/>
                <a:ea typeface="+mn-ea"/>
                <a:cs typeface="Arial" panose="020B0604020202020204" pitchFamily="34" charset="0"/>
              </a:rPr>
              <a:t>, </a:t>
            </a:r>
            <a:r>
              <a:rPr lang="en-US" u="none" strike="noStrike" dirty="0">
                <a:latin typeface="Arial" panose="020B0604020202020204" pitchFamily="34" charset="0"/>
                <a:ea typeface="+mn-ea"/>
                <a:cs typeface="Arial" panose="020B0604020202020204" pitchFamily="34" charset="0"/>
              </a:rPr>
              <a:t>NSD</a:t>
            </a:r>
          </a:p>
          <a:p>
            <a:pPr marL="171411" indent="-171411">
              <a:buFont typeface="Arial" panose="020B0604020202020204" pitchFamily="34" charset="0"/>
              <a:buChar char="•"/>
              <a:defRPr/>
            </a:pPr>
            <a:r>
              <a:rPr lang="en-US" u="none" strike="noStrike" dirty="0">
                <a:latin typeface="Arial" panose="020B0604020202020204" pitchFamily="34" charset="0"/>
                <a:ea typeface="+mn-ea"/>
                <a:cs typeface="Arial" panose="020B0604020202020204" pitchFamily="34" charset="0"/>
              </a:rPr>
              <a:t>UH changed to annual reporting and no longer reports use within the past month..  This figure represents 1 in 5 people in the United States as having used an illicit drug in the past year.</a:t>
            </a:r>
          </a:p>
          <a:p>
            <a:pPr marL="171411" indent="-171411">
              <a:buFont typeface="Arial" panose="020B0604020202020204" pitchFamily="34" charset="0"/>
              <a:buChar char="•"/>
              <a:defRPr/>
            </a:pPr>
            <a:r>
              <a:rPr lang="en-US" dirty="0">
                <a:latin typeface="Arial" panose="020B0604020202020204" pitchFamily="34" charset="0"/>
                <a:ea typeface="+mn-ea"/>
                <a:cs typeface="Arial" panose="020B0604020202020204" pitchFamily="34" charset="0"/>
              </a:rPr>
              <a:t>Marijuana was used by approximately 82 percent of all current illicit drug users</a:t>
            </a:r>
          </a:p>
          <a:p>
            <a:pPr>
              <a:defRPr/>
            </a:pPr>
            <a:r>
              <a:rPr lang="en-US" b="1" i="1" dirty="0">
                <a:latin typeface="Arial" panose="020B0604020202020204" pitchFamily="34" charset="0"/>
                <a:ea typeface="+mn-ea"/>
                <a:cs typeface="Arial" panose="020B0604020202020204" pitchFamily="34" charset="0"/>
              </a:rPr>
              <a:t>Remind the participants the numbers are very conservative due to self-reporting.</a:t>
            </a:r>
            <a:endParaRPr lang="en-US" dirty="0">
              <a:latin typeface="Arial" panose="020B0604020202020204" pitchFamily="34" charset="0"/>
              <a:ea typeface="+mn-ea"/>
              <a:cs typeface="Arial" panose="020B0604020202020204" pitchFamily="34" charset="0"/>
            </a:endParaRPr>
          </a:p>
          <a:p>
            <a:pPr>
              <a:lnSpc>
                <a:spcPct val="115000"/>
              </a:lnSpc>
              <a:spcBef>
                <a:spcPts val="0"/>
              </a:spcBef>
              <a:spcAft>
                <a:spcPts val="600"/>
              </a:spcAft>
              <a:defRPr/>
            </a:pPr>
            <a:endParaRPr lang="en-US" b="1" i="1" dirty="0"/>
          </a:p>
        </p:txBody>
      </p:sp>
      <p:sp>
        <p:nvSpPr>
          <p:cNvPr id="105476" name="Date Placeholder 6"/>
          <p:cNvSpPr>
            <a:spLocks noGrp="1"/>
          </p:cNvSpPr>
          <p:nvPr>
            <p:ph type="dt" sz="quarter" idx="1"/>
          </p:nvPr>
        </p:nvSpPr>
        <p:spPr bwMode="auto">
          <a:ln>
            <a:miter lim="800000"/>
            <a:headEnd/>
            <a:tailEnd/>
          </a:ln>
        </p:spPr>
        <p:txBody>
          <a:bodyPr/>
          <a:lstStyle/>
          <a:p>
            <a:pPr>
              <a:defRPr/>
            </a:pPr>
            <a:r>
              <a:rPr lang="en-US" dirty="0">
                <a:latin typeface="Times New Roman" pitchFamily="18" charset="0"/>
                <a:ea typeface="ＭＳ Ｐゴシック" pitchFamily="34" charset="-128"/>
              </a:rPr>
              <a:t>R 2015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25</a:t>
            </a:fld>
            <a:endParaRPr lang="en-US" dirty="0"/>
          </a:p>
        </p:txBody>
      </p:sp>
    </p:spTree>
    <p:extLst>
      <p:ext uri="{BB962C8B-B14F-4D97-AF65-F5344CB8AC3E}">
        <p14:creationId xmlns:p14="http://schemas.microsoft.com/office/powerpoint/2010/main" val="1833105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 million users of cocaine includes 757,000 users of crack.   These figures represent about 2% of the population as cocaine users and about.3% used crack.</a:t>
            </a:r>
          </a:p>
          <a:p>
            <a:endParaRPr lang="en-US" dirty="0"/>
          </a:p>
          <a:p>
            <a:r>
              <a:rPr lang="en-US" dirty="0"/>
              <a:t>5.1 million illicit users of prescription stimulants includes drugs such as Ritalin and Cylert.</a:t>
            </a:r>
          </a:p>
          <a:p>
            <a:r>
              <a:rPr lang="en-US" dirty="0"/>
              <a:t>Source: NSDUH 2018 Survey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26</a:t>
            </a:fld>
            <a:endParaRPr lang="en-US" dirty="0"/>
          </a:p>
        </p:txBody>
      </p:sp>
    </p:spTree>
    <p:extLst>
      <p:ext uri="{BB962C8B-B14F-4D97-AF65-F5344CB8AC3E}">
        <p14:creationId xmlns:p14="http://schemas.microsoft.com/office/powerpoint/2010/main" val="2533122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27</a:t>
            </a:fld>
            <a:endParaRPr lang="en-US" dirty="0"/>
          </a:p>
        </p:txBody>
      </p:sp>
    </p:spTree>
    <p:extLst>
      <p:ext uri="{BB962C8B-B14F-4D97-AF65-F5344CB8AC3E}">
        <p14:creationId xmlns:p14="http://schemas.microsoft.com/office/powerpoint/2010/main" val="3932767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29</a:t>
            </a:fld>
            <a:endParaRPr lang="en-US" dirty="0"/>
          </a:p>
        </p:txBody>
      </p:sp>
    </p:spTree>
    <p:extLst>
      <p:ext uri="{BB962C8B-B14F-4D97-AF65-F5344CB8AC3E}">
        <p14:creationId xmlns:p14="http://schemas.microsoft.com/office/powerpoint/2010/main" val="3076902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optional and allows for information related to the area of  the presentation to be added</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33</a:t>
            </a:fld>
            <a:endParaRPr lang="en-US" dirty="0"/>
          </a:p>
        </p:txBody>
      </p:sp>
    </p:spTree>
    <p:extLst>
      <p:ext uri="{BB962C8B-B14F-4D97-AF65-F5344CB8AC3E}">
        <p14:creationId xmlns:p14="http://schemas.microsoft.com/office/powerpoint/2010/main" val="3200517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Sites like Erowid.com and youtube as well as other social networks where people share their experiences related to drug use.</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34</a:t>
            </a:fld>
            <a:endParaRPr lang="en-US" dirty="0"/>
          </a:p>
        </p:txBody>
      </p:sp>
    </p:spTree>
    <p:extLst>
      <p:ext uri="{BB962C8B-B14F-4D97-AF65-F5344CB8AC3E}">
        <p14:creationId xmlns:p14="http://schemas.microsoft.com/office/powerpoint/2010/main" val="82318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35</a:t>
            </a:fld>
            <a:endParaRPr lang="en-US" dirty="0"/>
          </a:p>
        </p:txBody>
      </p:sp>
    </p:spTree>
    <p:extLst>
      <p:ext uri="{BB962C8B-B14F-4D97-AF65-F5344CB8AC3E}">
        <p14:creationId xmlns:p14="http://schemas.microsoft.com/office/powerpoint/2010/main" val="2260695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36</a:t>
            </a:fld>
            <a:endParaRPr lang="en-US" dirty="0"/>
          </a:p>
        </p:txBody>
      </p:sp>
    </p:spTree>
    <p:extLst>
      <p:ext uri="{BB962C8B-B14F-4D97-AF65-F5344CB8AC3E}">
        <p14:creationId xmlns:p14="http://schemas.microsoft.com/office/powerpoint/2010/main" val="1811105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xfrm>
            <a:off x="1373188" y="458788"/>
            <a:ext cx="4264025" cy="2398712"/>
          </a:xfrm>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solidFill>
                  <a:srgbClr val="000000"/>
                </a:solidFill>
                <a:ea typeface="ＭＳ Ｐゴシック" pitchFamily="34" charset="-128"/>
              </a:rPr>
              <a:t>Ethanol is a Central Nervous System Depressant. It doesn't affect a person until it gets into their Central Nervous System, i.e., the brain, brain stem and spinal cord. Ethanol gets to the brain by getting into the blood. In order to get into the blood, it has to get into the body. </a:t>
            </a:r>
          </a:p>
          <a:p>
            <a:r>
              <a:rPr lang="en-US" dirty="0">
                <a:solidFill>
                  <a:srgbClr val="000000"/>
                </a:solidFill>
                <a:ea typeface="ＭＳ Ｐゴシック" pitchFamily="34" charset="-128"/>
              </a:rPr>
              <a:t>There are actually a number of different ways in which ethanol can get into the body. It can be inhaled. Ethanol fumes, when taken into the lungs, will pass into the bloodstream and a positive BAC will develop.  However, prolonged breathing of fairly concentrated fumes would be required to produce a significantly high BAC. </a:t>
            </a:r>
          </a:p>
          <a:p>
            <a:r>
              <a:rPr lang="en-US" dirty="0">
                <a:solidFill>
                  <a:srgbClr val="000000"/>
                </a:solidFill>
                <a:ea typeface="ＭＳ Ｐゴシック" pitchFamily="34" charset="-128"/>
              </a:rPr>
              <a:t>Ethanol could also be injected, directly into a vein; it would then flow with the blood back to the heart, where it would be pumped first to the lungs and then to the brain.   And, it could be inserted as an enema and pass quickly from the large intestine into the blood. But none of these methods are of any practical significance because alcohol is almost always introduced into the body orally, i.e., by drinking. </a:t>
            </a:r>
            <a:endParaRPr lang="en-US" altLang="en-US" dirty="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“Alcohol” refers to several distinct, but similar chemicals.  Each of  the alcohols is a drug within the scope of our definition. Only one can be tolerated by the human body in substantial quantities.</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38</a:t>
            </a:fld>
            <a:endParaRPr lang="en-US" dirty="0"/>
          </a:p>
        </p:txBody>
      </p:sp>
    </p:spTree>
    <p:extLst>
      <p:ext uri="{BB962C8B-B14F-4D97-AF65-F5344CB8AC3E}">
        <p14:creationId xmlns:p14="http://schemas.microsoft.com/office/powerpoint/2010/main" val="2720591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xfrm>
            <a:off x="1373188" y="458788"/>
            <a:ext cx="4264025" cy="2398712"/>
          </a:xfrm>
          <a:noFill/>
          <a:ln>
            <a:solidFill>
              <a:srgbClr val="000000"/>
            </a:solidFill>
            <a:miter lim="800000"/>
            <a:headEnd/>
            <a:tailEnd/>
          </a:ln>
        </p:spPr>
      </p:sp>
      <p:sp>
        <p:nvSpPr>
          <p:cNvPr id="86018" name="Notes Placeholder 2"/>
          <p:cNvSpPr>
            <a:spLocks noGrp="1"/>
          </p:cNvSpPr>
          <p:nvPr>
            <p:ph type="body" idx="1"/>
          </p:nvPr>
        </p:nvSpPr>
        <p:spPr>
          <a:ln/>
        </p:spPr>
        <p:txBody>
          <a:bodyPr/>
          <a:lstStyle/>
          <a:p>
            <a:pPr>
              <a:lnSpc>
                <a:spcPct val="114000"/>
              </a:lnSpc>
              <a:spcBef>
                <a:spcPts val="610"/>
              </a:spcBef>
              <a:defRPr/>
            </a:pPr>
            <a:r>
              <a:rPr lang="en-US" b="1" i="1" dirty="0">
                <a:solidFill>
                  <a:srgbClr val="000000"/>
                </a:solidFill>
                <a:ea typeface="+mn-ea"/>
              </a:rPr>
              <a:t>Ask the question: What are the names of some types of alcohols? </a:t>
            </a:r>
            <a:endParaRPr lang="en-US" dirty="0">
              <a:solidFill>
                <a:srgbClr val="000000"/>
              </a:solidFill>
              <a:ea typeface="+mn-ea"/>
            </a:endParaRPr>
          </a:p>
          <a:p>
            <a:pPr>
              <a:lnSpc>
                <a:spcPct val="114000"/>
              </a:lnSpc>
              <a:spcBef>
                <a:spcPts val="610"/>
              </a:spcBef>
              <a:defRPr/>
            </a:pPr>
            <a:r>
              <a:rPr lang="en-US" dirty="0">
                <a:solidFill>
                  <a:srgbClr val="000000"/>
                </a:solidFill>
                <a:ea typeface="+mn-ea"/>
              </a:rPr>
              <a:t>Three of the more commonly known alcohols are Methyl, Ethyl, and Isopropyl. </a:t>
            </a:r>
          </a:p>
          <a:p>
            <a:pPr>
              <a:lnSpc>
                <a:spcPct val="114000"/>
              </a:lnSpc>
              <a:spcBef>
                <a:spcPts val="610"/>
              </a:spcBef>
              <a:defRPr/>
            </a:pPr>
            <a:r>
              <a:rPr lang="en-US" dirty="0">
                <a:solidFill>
                  <a:srgbClr val="000000"/>
                </a:solidFill>
                <a:latin typeface="Arial"/>
                <a:ea typeface="+mn-ea"/>
              </a:rPr>
              <a:t>• </a:t>
            </a:r>
            <a:r>
              <a:rPr lang="en-US" dirty="0">
                <a:solidFill>
                  <a:srgbClr val="000000"/>
                </a:solidFill>
                <a:ea typeface="+mn-ea"/>
              </a:rPr>
              <a:t>Methyl alcohol also known as Methanol or wood alcohol </a:t>
            </a:r>
          </a:p>
          <a:p>
            <a:pPr>
              <a:lnSpc>
                <a:spcPct val="114000"/>
              </a:lnSpc>
              <a:spcBef>
                <a:spcPts val="610"/>
              </a:spcBef>
              <a:defRPr/>
            </a:pPr>
            <a:r>
              <a:rPr lang="en-US" dirty="0">
                <a:solidFill>
                  <a:srgbClr val="000000"/>
                </a:solidFill>
                <a:latin typeface="Arial"/>
                <a:ea typeface="+mn-ea"/>
              </a:rPr>
              <a:t>• </a:t>
            </a:r>
            <a:r>
              <a:rPr lang="en-US" dirty="0">
                <a:solidFill>
                  <a:srgbClr val="000000"/>
                </a:solidFill>
                <a:ea typeface="+mn-ea"/>
              </a:rPr>
              <a:t>Ethyl alcohol also known as Ethanol or beverage alcohol </a:t>
            </a:r>
          </a:p>
          <a:p>
            <a:pPr>
              <a:lnSpc>
                <a:spcPct val="114000"/>
              </a:lnSpc>
              <a:spcBef>
                <a:spcPts val="610"/>
              </a:spcBef>
              <a:defRPr/>
            </a:pPr>
            <a:r>
              <a:rPr lang="en-US" dirty="0">
                <a:solidFill>
                  <a:srgbClr val="000000"/>
                </a:solidFill>
                <a:latin typeface="Arial"/>
                <a:ea typeface="+mn-ea"/>
              </a:rPr>
              <a:t>• </a:t>
            </a:r>
            <a:r>
              <a:rPr lang="en-US" dirty="0">
                <a:solidFill>
                  <a:srgbClr val="000000"/>
                </a:solidFill>
                <a:ea typeface="+mn-ea"/>
              </a:rPr>
              <a:t>Isopropyl Alcohol (Isopropanol) also known as rubbing alcohol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xfrm>
            <a:off x="1373188" y="458788"/>
            <a:ext cx="4264025" cy="2398712"/>
          </a:xfrm>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solidFill>
                  <a:srgbClr val="000000"/>
                </a:solidFill>
                <a:ea typeface="ＭＳ Ｐゴシック" pitchFamily="34" charset="-128"/>
              </a:rPr>
              <a:t>Ethanol is what interests us because it is the kind of alcohol that features prominently in impaired driving. Ethanol is beverage alcohol, the active ingredient in beer, wine, whiskey, liquors, etc. Ethanol production starts with fermentation. That is a kind of decomposition in which the sugars in fruit, grains, and other organic materials combine with yeast to produce the chemical we call ethanol. This can occur naturally, as yeast spores in the air come into contact with decomposing fruit and grains. However, most of the ethanol in the world didn't ferment naturally, but was produced under human supervision. </a:t>
            </a:r>
          </a:p>
          <a:p>
            <a:r>
              <a:rPr lang="en-US" dirty="0">
                <a:solidFill>
                  <a:srgbClr val="000000"/>
                </a:solidFill>
                <a:ea typeface="ＭＳ Ｐゴシック" pitchFamily="34" charset="-128"/>
              </a:rPr>
              <a:t>When an alcoholic beverage is produced by fermentation, the maximum ethanol content that can be reached is about 14%. At that concentration, the yeast dies, so the fermentation stops. Obtaining a higher ethanol content requires a process called distillation. This involves heating the beverage until the ethanol "boils off," then collecting the ethanol vapor. It is possible to do this because ethanol boils at a lower temperature than does water. </a:t>
            </a:r>
          </a:p>
          <a:p>
            <a:r>
              <a:rPr lang="en-US" b="1" i="1" dirty="0">
                <a:solidFill>
                  <a:srgbClr val="000000"/>
                </a:solidFill>
                <a:ea typeface="ＭＳ Ｐゴシック" pitchFamily="34" charset="-128"/>
              </a:rPr>
              <a:t>Point out humans almost certainly first encountered ethanol that had been produced accidentally in this fashion. </a:t>
            </a:r>
            <a:endParaRPr lang="en-US" dirty="0">
              <a:solidFill>
                <a:srgbClr val="000000"/>
              </a:solidFill>
              <a:ea typeface="ＭＳ Ｐゴシック" pitchFamily="34" charset="-128"/>
            </a:endParaRPr>
          </a:p>
          <a:p>
            <a:r>
              <a:rPr lang="en-US" b="1" i="1" dirty="0">
                <a:solidFill>
                  <a:srgbClr val="000000"/>
                </a:solidFill>
                <a:ea typeface="ＭＳ Ｐゴシック" pitchFamily="34" charset="-128"/>
              </a:rPr>
              <a:t>Ask the question: "Why can't fermentation produce a higher ethanol concentration than 14%?” .</a:t>
            </a:r>
            <a:endParaRPr lang="en-US" dirty="0">
              <a:solidFill>
                <a:srgbClr val="000000"/>
              </a:solidFill>
              <a:ea typeface="ＭＳ Ｐゴシック" pitchFamily="34" charset="-128"/>
            </a:endParaRPr>
          </a:p>
          <a:p>
            <a:r>
              <a:rPr lang="en-US" b="1" i="1" dirty="0">
                <a:solidFill>
                  <a:srgbClr val="000000"/>
                </a:solidFill>
                <a:ea typeface="ＭＳ Ｐゴシック" pitchFamily="34" charset="-128"/>
              </a:rPr>
              <a:t>Point out ethanol starts to boil at a lower temperature than water does. </a:t>
            </a:r>
            <a:endParaRPr lang="en-US" dirty="0">
              <a:solidFill>
                <a:srgbClr val="000000"/>
              </a:solidFill>
              <a:ea typeface="ＭＳ Ｐゴシック" pitchFamily="34" charset="-128"/>
            </a:endParaRPr>
          </a:p>
          <a:p>
            <a:endParaRPr lang="en-US" dirty="0">
              <a:solidFill>
                <a:srgbClr val="000000"/>
              </a:solidFill>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xfrm>
            <a:off x="1373188" y="458788"/>
            <a:ext cx="4264025" cy="2398712"/>
          </a:xfrm>
          <a:noFill/>
          <a:ln>
            <a:solidFill>
              <a:srgbClr val="000000"/>
            </a:solidFill>
            <a:miter lim="800000"/>
            <a:headEnd/>
            <a:tailEnd/>
          </a:ln>
        </p:spPr>
      </p:sp>
      <p:sp>
        <p:nvSpPr>
          <p:cNvPr id="3" name="Notes Placeholder 2"/>
          <p:cNvSpPr>
            <a:spLocks noGrp="1"/>
          </p:cNvSpPr>
          <p:nvPr>
            <p:ph type="body" idx="1"/>
          </p:nvPr>
        </p:nvSpPr>
        <p:spPr/>
        <p:txBody>
          <a:bodyPr/>
          <a:lstStyle/>
          <a:p>
            <a:pPr>
              <a:lnSpc>
                <a:spcPct val="114000"/>
              </a:lnSpc>
              <a:spcBef>
                <a:spcPts val="610"/>
              </a:spcBef>
              <a:defRPr/>
            </a:pPr>
            <a:r>
              <a:rPr lang="en-US" b="1" i="1" dirty="0">
                <a:solidFill>
                  <a:srgbClr val="000000"/>
                </a:solidFill>
                <a:ea typeface="+mn-ea"/>
              </a:rPr>
              <a:t>Ask participants to name some distilled spirits (whiskey, vodka, gin, rum). </a:t>
            </a:r>
            <a:endParaRPr lang="en-US" dirty="0">
              <a:solidFill>
                <a:srgbClr val="000000"/>
              </a:solidFill>
              <a:ea typeface="+mn-ea"/>
            </a:endParaRPr>
          </a:p>
          <a:p>
            <a:pPr>
              <a:lnSpc>
                <a:spcPct val="114000"/>
              </a:lnSpc>
              <a:spcBef>
                <a:spcPts val="610"/>
              </a:spcBef>
              <a:defRPr/>
            </a:pPr>
            <a:r>
              <a:rPr lang="en-US" dirty="0">
                <a:solidFill>
                  <a:srgbClr val="000000"/>
                </a:solidFill>
                <a:ea typeface="+mn-ea"/>
              </a:rPr>
              <a:t>Distilled spirits is the name we give to high ethanol concentration beverages produced by distillation. These include rum, whiskey, gin, vodka, etc. The ethanol concentration of distilled spirits usually is expressed in terms of proof, which is a number corresponding to twice the ethanol percentage. </a:t>
            </a:r>
          </a:p>
          <a:p>
            <a:pPr>
              <a:lnSpc>
                <a:spcPct val="114000"/>
              </a:lnSpc>
              <a:spcBef>
                <a:spcPts val="610"/>
              </a:spcBef>
              <a:defRPr/>
            </a:pPr>
            <a:r>
              <a:rPr lang="en-US" dirty="0">
                <a:solidFill>
                  <a:srgbClr val="000000"/>
                </a:solidFill>
                <a:ea typeface="+mn-ea"/>
              </a:rPr>
              <a:t>For example, an 80-proof beverage has an ethanol concentration of 40%. </a:t>
            </a:r>
            <a:endParaRPr lang="en-US" i="1" dirty="0">
              <a:solidFill>
                <a:srgbClr val="000000"/>
              </a:solidFill>
              <a:latin typeface="Arial" charset="0"/>
              <a:ea typeface="+mn-ea"/>
            </a:endParaRPr>
          </a:p>
        </p:txBody>
      </p:sp>
      <p:sp>
        <p:nvSpPr>
          <p:cNvPr id="133123" name="Date Placeholder 4"/>
          <p:cNvSpPr>
            <a:spLocks noGrp="1"/>
          </p:cNvSpPr>
          <p:nvPr>
            <p:ph type="dt" sz="quarter" idx="1"/>
          </p:nvPr>
        </p:nvSpPr>
        <p:spPr bwMode="auto">
          <a:ln>
            <a:miter lim="800000"/>
            <a:headEnd/>
            <a:tailEnd/>
          </a:ln>
        </p:spPr>
        <p:txBody>
          <a:bodyPr/>
          <a:lstStyle/>
          <a:p>
            <a:pPr>
              <a:defRPr/>
            </a:pPr>
            <a:r>
              <a:rPr lang="en-US" dirty="0">
                <a:latin typeface="Times New Roman" pitchFamily="18" charset="0"/>
                <a:ea typeface="ＭＳ Ｐゴシック" pitchFamily="34" charset="-128"/>
              </a:rPr>
              <a:t>Revised:</a:t>
            </a:r>
          </a:p>
          <a:p>
            <a:pPr>
              <a:defRPr/>
            </a:pPr>
            <a:r>
              <a:rPr lang="en-US" dirty="0">
                <a:latin typeface="Times New Roman" pitchFamily="18" charset="0"/>
                <a:ea typeface="ＭＳ Ｐゴシック" pitchFamily="34" charset="-128"/>
              </a:rPr>
              <a:t>01/2015</a:t>
            </a:r>
          </a:p>
        </p:txBody>
      </p:sp>
      <p:sp>
        <p:nvSpPr>
          <p:cNvPr id="7" name="Footer Placeholder 6"/>
          <p:cNvSpPr>
            <a:spLocks noGrp="1"/>
          </p:cNvSpPr>
          <p:nvPr>
            <p:ph type="ftr" sz="quarter" idx="4"/>
          </p:nvPr>
        </p:nvSpPr>
        <p:spPr/>
        <p:txBody>
          <a:bodyPr/>
          <a:lstStyle/>
          <a:p>
            <a:pPr>
              <a:defRPr/>
            </a:pPr>
            <a:r>
              <a:rPr lang="en-US" dirty="0"/>
              <a:t>Standardized Field Sobriety Testing</a:t>
            </a:r>
          </a:p>
          <a:p>
            <a:pPr>
              <a:defRPr/>
            </a:pPr>
            <a:r>
              <a:rPr lang="en-US" dirty="0"/>
              <a:t>Detection and General Deterrence</a:t>
            </a:r>
          </a:p>
        </p:txBody>
      </p:sp>
      <p:sp>
        <p:nvSpPr>
          <p:cNvPr id="133125" name="Slide Number Placeholder 9"/>
          <p:cNvSpPr>
            <a:spLocks noGrp="1"/>
          </p:cNvSpPr>
          <p:nvPr>
            <p:ph type="sldNum" sz="quarter" idx="5"/>
          </p:nvPr>
        </p:nvSpPr>
        <p:spPr bwMode="auto">
          <a:ln>
            <a:miter lim="800000"/>
            <a:headEnd/>
            <a:tailEnd/>
          </a:ln>
        </p:spPr>
        <p:txBody>
          <a:bodyPr/>
          <a:lstStyle/>
          <a:p>
            <a:pPr>
              <a:defRPr/>
            </a:pPr>
            <a:r>
              <a:rPr lang="en-US" dirty="0">
                <a:latin typeface="Times New Roman" pitchFamily="18" charset="0"/>
                <a:ea typeface="ＭＳ Ｐゴシック" pitchFamily="34" charset="-128"/>
              </a:rPr>
              <a:t>Session 2</a:t>
            </a:r>
          </a:p>
          <a:p>
            <a:pPr>
              <a:defRPr/>
            </a:pPr>
            <a:r>
              <a:rPr lang="en-US" dirty="0">
                <a:latin typeface="Times New Roman" pitchFamily="18" charset="0"/>
                <a:ea typeface="ＭＳ Ｐゴシック" pitchFamily="34" charset="-128"/>
              </a:rPr>
              <a:t>Page </a:t>
            </a:r>
            <a:fld id="{C518403D-C931-4590-8A70-BD739A67F0A7}" type="slidenum">
              <a:rPr lang="en-US" smtClean="0">
                <a:latin typeface="Times New Roman" pitchFamily="18" charset="0"/>
                <a:ea typeface="ＭＳ Ｐゴシック" pitchFamily="34" charset="-128"/>
              </a:rPr>
              <a:pPr>
                <a:defRPr/>
              </a:pPr>
              <a:t>41</a:t>
            </a:fld>
            <a:r>
              <a:rPr lang="en-US" dirty="0">
                <a:latin typeface="Times New Roman" pitchFamily="18" charset="0"/>
                <a:ea typeface="ＭＳ Ｐゴシック" pitchFamily="34" charset="-128"/>
              </a:rPr>
              <a:t> of 63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xfrm>
            <a:off x="1373188" y="458788"/>
            <a:ext cx="4264025" cy="2398712"/>
          </a:xfrm>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solidFill>
                  <a:srgbClr val="000000"/>
                </a:solidFill>
                <a:ea typeface="ＭＳ Ｐゴシック" pitchFamily="34" charset="-128"/>
              </a:rPr>
              <a:t>Once the alcohol moves from the stomach into the blood, it will be distributed throughout the body by the blood. Alcohol has an affinity for water. The blood will carry the alcohol to the various tissues and organs of the body and will deposit the alcohol in them in proportion to their water contents. </a:t>
            </a:r>
          </a:p>
          <a:p>
            <a:r>
              <a:rPr lang="en-US" dirty="0">
                <a:solidFill>
                  <a:srgbClr val="000000"/>
                </a:solidFill>
                <a:ea typeface="ＭＳ Ｐゴシック" pitchFamily="34" charset="-128"/>
              </a:rPr>
              <a:t>Brain tissue has a fairly high water content so the brain receives a substantial share of the distributed alcohol. Muscle tissue also has a reasonably high water content but fat tissue contains very little water. Thus, very little alcohol will be deposited in the drinker's body fat. This is one factor that differentiates alcohol from certain other drugs, notably PCP and THC, which are very soluble in fat. </a:t>
            </a:r>
          </a:p>
        </p:txBody>
      </p:sp>
      <p:sp>
        <p:nvSpPr>
          <p:cNvPr id="138243" name="Date Placeholder 1"/>
          <p:cNvSpPr>
            <a:spLocks noGrp="1"/>
          </p:cNvSpPr>
          <p:nvPr>
            <p:ph type="dt" sz="quarter" idx="1"/>
          </p:nvPr>
        </p:nvSpPr>
        <p:spPr bwMode="auto">
          <a:ln>
            <a:miter lim="800000"/>
            <a:headEnd/>
            <a:tailEnd/>
          </a:ln>
        </p:spPr>
        <p:txBody>
          <a:bodyPr/>
          <a:lstStyle/>
          <a:p>
            <a:pPr>
              <a:defRPr/>
            </a:pPr>
            <a:r>
              <a:rPr lang="en-US" dirty="0">
                <a:latin typeface="Times New Roman" pitchFamily="18" charset="0"/>
                <a:ea typeface="ＭＳ Ｐゴシック" pitchFamily="34" charset="-128"/>
              </a:rPr>
              <a:t>Revised:</a:t>
            </a:r>
          </a:p>
          <a:p>
            <a:pPr>
              <a:defRPr/>
            </a:pPr>
            <a:r>
              <a:rPr lang="en-US" dirty="0">
                <a:latin typeface="Times New Roman" pitchFamily="18" charset="0"/>
                <a:ea typeface="ＭＳ Ｐゴシック" pitchFamily="34" charset="-128"/>
              </a:rPr>
              <a:t>01/2015</a:t>
            </a:r>
          </a:p>
        </p:txBody>
      </p:sp>
      <p:sp>
        <p:nvSpPr>
          <p:cNvPr id="4" name="Footer Placeholder 3"/>
          <p:cNvSpPr>
            <a:spLocks noGrp="1"/>
          </p:cNvSpPr>
          <p:nvPr>
            <p:ph type="ftr" sz="quarter" idx="4"/>
          </p:nvPr>
        </p:nvSpPr>
        <p:spPr/>
        <p:txBody>
          <a:bodyPr/>
          <a:lstStyle/>
          <a:p>
            <a:pPr>
              <a:defRPr/>
            </a:pPr>
            <a:r>
              <a:rPr lang="en-US" dirty="0"/>
              <a:t>Standardized Field Sobriety Testing</a:t>
            </a:r>
          </a:p>
          <a:p>
            <a:pPr>
              <a:defRPr/>
            </a:pPr>
            <a:r>
              <a:rPr lang="en-US" dirty="0"/>
              <a:t>Detection and General Deterrence</a:t>
            </a:r>
          </a:p>
        </p:txBody>
      </p:sp>
      <p:sp>
        <p:nvSpPr>
          <p:cNvPr id="138245" name="Slide Number Placeholder 7"/>
          <p:cNvSpPr>
            <a:spLocks noGrp="1"/>
          </p:cNvSpPr>
          <p:nvPr>
            <p:ph type="sldNum" sz="quarter" idx="5"/>
          </p:nvPr>
        </p:nvSpPr>
        <p:spPr bwMode="auto">
          <a:ln>
            <a:miter lim="800000"/>
            <a:headEnd/>
            <a:tailEnd/>
          </a:ln>
        </p:spPr>
        <p:txBody>
          <a:bodyPr/>
          <a:lstStyle/>
          <a:p>
            <a:pPr>
              <a:defRPr/>
            </a:pPr>
            <a:r>
              <a:rPr lang="en-US" dirty="0">
                <a:latin typeface="Times New Roman" pitchFamily="18" charset="0"/>
                <a:ea typeface="ＭＳ Ｐゴシック" pitchFamily="34" charset="-128"/>
              </a:rPr>
              <a:t>Session 2</a:t>
            </a:r>
          </a:p>
          <a:p>
            <a:pPr>
              <a:defRPr/>
            </a:pPr>
            <a:r>
              <a:rPr lang="en-US" dirty="0">
                <a:latin typeface="Times New Roman" pitchFamily="18" charset="0"/>
                <a:ea typeface="ＭＳ Ｐゴシック" pitchFamily="34" charset="-128"/>
              </a:rPr>
              <a:t>Page </a:t>
            </a:r>
            <a:fld id="{02D72D35-5159-49B6-B3FF-7D2EDFA7074F}" type="slidenum">
              <a:rPr lang="en-US" smtClean="0">
                <a:latin typeface="Times New Roman" pitchFamily="18" charset="0"/>
                <a:ea typeface="ＭＳ Ｐゴシック" pitchFamily="34" charset="-128"/>
              </a:rPr>
              <a:pPr>
                <a:defRPr/>
              </a:pPr>
              <a:t>44</a:t>
            </a:fld>
            <a:r>
              <a:rPr lang="en-US" dirty="0">
                <a:latin typeface="Times New Roman" pitchFamily="18" charset="0"/>
                <a:ea typeface="ＭＳ Ｐゴシック" pitchFamily="34" charset="-128"/>
              </a:rPr>
              <a:t> of 63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
        <p:nvSpPr>
          <p:cNvPr id="81923" name="Slide Number Placeholder 3"/>
          <p:cNvSpPr>
            <a:spLocks noGrp="1"/>
          </p:cNvSpPr>
          <p:nvPr>
            <p:ph type="sldNum" sz="quarter" idx="5"/>
          </p:nvPr>
        </p:nvSpPr>
        <p:spPr bwMode="auto">
          <a:ln>
            <a:miter lim="800000"/>
            <a:headEnd/>
            <a:tailEnd/>
          </a:ln>
        </p:spPr>
        <p:txBody>
          <a:bodyPr/>
          <a:lstStyle/>
          <a:p>
            <a:pPr>
              <a:defRPr/>
            </a:pPr>
            <a:fld id="{F8A365B1-F1A3-4F11-8C00-7C32E0D85BE6}" type="slidenum">
              <a:rPr lang="en-US" smtClean="0">
                <a:latin typeface="Times New Roman" pitchFamily="18" charset="0"/>
                <a:ea typeface="ＭＳ Ｐゴシック" pitchFamily="34" charset="-128"/>
              </a:rPr>
              <a:pPr>
                <a:defRPr/>
              </a:pPr>
              <a:t>4</a:t>
            </a:fld>
            <a:endParaRPr lang="en-US" dirty="0">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46</a:t>
            </a:fld>
            <a:endParaRPr lang="en-US" dirty="0"/>
          </a:p>
        </p:txBody>
      </p:sp>
    </p:spTree>
    <p:extLst>
      <p:ext uri="{BB962C8B-B14F-4D97-AF65-F5344CB8AC3E}">
        <p14:creationId xmlns:p14="http://schemas.microsoft.com/office/powerpoint/2010/main" val="1624042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xfrm>
            <a:off x="1373188" y="458788"/>
            <a:ext cx="4264025" cy="2398712"/>
          </a:xfrm>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solidFill>
                  <a:srgbClr val="000000"/>
                </a:solidFill>
                <a:ea typeface="ＭＳ Ｐゴシック" pitchFamily="34" charset="-128"/>
              </a:rPr>
              <a:t>As soon as the alcohol enters the blood stream, the body starts trying to get rid of it. Some of the alcohol will be directly expelled from the body chemically unchanged. For example, some alcohol will leave the body in the breath, urine, sweat, tears, etc. However, only a small portion (about 2-10%) of the ingested alcohol will be directly eliminated. </a:t>
            </a:r>
          </a:p>
          <a:p>
            <a:r>
              <a:rPr lang="en-US" dirty="0">
                <a:solidFill>
                  <a:srgbClr val="000000"/>
                </a:solidFill>
                <a:ea typeface="ＭＳ Ｐゴシック" pitchFamily="34" charset="-128"/>
              </a:rPr>
              <a:t>Most of the alcohol a person drinks is eliminated by metabolism. Metabolism is a process of chemical change. In this case, alcohol reacts with oxygen in the body and changes through a series of intermediate steps into carbon dioxide and water, both of which are directly expelled from the body. </a:t>
            </a:r>
          </a:p>
          <a:p>
            <a:r>
              <a:rPr lang="en-US" b="1" i="1" dirty="0">
                <a:solidFill>
                  <a:srgbClr val="000000"/>
                </a:solidFill>
                <a:ea typeface="ＭＳ Ｐゴシック" pitchFamily="34" charset="-128"/>
              </a:rPr>
              <a:t>Ask the question: What organ in the body is primarily responsible for chemically breaking the alcohol down? </a:t>
            </a:r>
            <a:endParaRPr lang="en-US" dirty="0">
              <a:solidFill>
                <a:srgbClr val="000000"/>
              </a:solidFill>
              <a:ea typeface="ＭＳ Ｐゴシック" pitchFamily="34" charset="-128"/>
            </a:endParaRPr>
          </a:p>
          <a:p>
            <a:r>
              <a:rPr lang="en-US" b="1" i="1" dirty="0">
                <a:solidFill>
                  <a:srgbClr val="000000"/>
                </a:solidFill>
                <a:ea typeface="ＭＳ Ｐゴシック" pitchFamily="34" charset="-128"/>
              </a:rPr>
              <a:t>Click to reveal answer to question on next slide. </a:t>
            </a:r>
            <a:endParaRPr lang="en-US" altLang="en-US" b="1" i="1" dirty="0">
              <a:ea typeface="ＭＳ Ｐゴシック" pitchFamily="34" charset="-128"/>
            </a:endParaRPr>
          </a:p>
        </p:txBody>
      </p:sp>
      <p:sp>
        <p:nvSpPr>
          <p:cNvPr id="142339" name="Date Placeholder 1"/>
          <p:cNvSpPr>
            <a:spLocks noGrp="1"/>
          </p:cNvSpPr>
          <p:nvPr>
            <p:ph type="dt" sz="quarter" idx="1"/>
          </p:nvPr>
        </p:nvSpPr>
        <p:spPr bwMode="auto">
          <a:ln>
            <a:miter lim="800000"/>
            <a:headEnd/>
            <a:tailEnd/>
          </a:ln>
        </p:spPr>
        <p:txBody>
          <a:bodyPr/>
          <a:lstStyle/>
          <a:p>
            <a:pPr>
              <a:defRPr/>
            </a:pPr>
            <a:r>
              <a:rPr lang="en-US" dirty="0">
                <a:latin typeface="Times New Roman" pitchFamily="18" charset="0"/>
                <a:ea typeface="ＭＳ Ｐゴシック" pitchFamily="34" charset="-128"/>
              </a:rPr>
              <a:t>Revised:</a:t>
            </a:r>
          </a:p>
          <a:p>
            <a:pPr>
              <a:defRPr/>
            </a:pPr>
            <a:r>
              <a:rPr lang="en-US" dirty="0">
                <a:latin typeface="Times New Roman" pitchFamily="18" charset="0"/>
                <a:ea typeface="ＭＳ Ｐゴシック" pitchFamily="34" charset="-128"/>
              </a:rPr>
              <a:t>01/2015</a:t>
            </a:r>
          </a:p>
        </p:txBody>
      </p:sp>
      <p:sp>
        <p:nvSpPr>
          <p:cNvPr id="4" name="Footer Placeholder 3"/>
          <p:cNvSpPr>
            <a:spLocks noGrp="1"/>
          </p:cNvSpPr>
          <p:nvPr>
            <p:ph type="ftr" sz="quarter" idx="4"/>
          </p:nvPr>
        </p:nvSpPr>
        <p:spPr/>
        <p:txBody>
          <a:bodyPr/>
          <a:lstStyle/>
          <a:p>
            <a:pPr>
              <a:defRPr/>
            </a:pPr>
            <a:r>
              <a:rPr lang="en-US" dirty="0"/>
              <a:t>Standardized Field Sobriety Testing</a:t>
            </a:r>
          </a:p>
          <a:p>
            <a:pPr>
              <a:defRPr/>
            </a:pPr>
            <a:r>
              <a:rPr lang="en-US" dirty="0"/>
              <a:t>Detection and General Deterrence</a:t>
            </a:r>
          </a:p>
        </p:txBody>
      </p:sp>
      <p:sp>
        <p:nvSpPr>
          <p:cNvPr id="142341" name="Slide Number Placeholder 7"/>
          <p:cNvSpPr>
            <a:spLocks noGrp="1"/>
          </p:cNvSpPr>
          <p:nvPr>
            <p:ph type="sldNum" sz="quarter" idx="5"/>
          </p:nvPr>
        </p:nvSpPr>
        <p:spPr bwMode="auto">
          <a:ln>
            <a:miter lim="800000"/>
            <a:headEnd/>
            <a:tailEnd/>
          </a:ln>
        </p:spPr>
        <p:txBody>
          <a:bodyPr/>
          <a:lstStyle/>
          <a:p>
            <a:pPr>
              <a:defRPr/>
            </a:pPr>
            <a:r>
              <a:rPr lang="en-US" dirty="0">
                <a:latin typeface="Times New Roman" pitchFamily="18" charset="0"/>
                <a:ea typeface="ＭＳ Ｐゴシック" pitchFamily="34" charset="-128"/>
              </a:rPr>
              <a:t>Session 2</a:t>
            </a:r>
          </a:p>
          <a:p>
            <a:pPr>
              <a:defRPr/>
            </a:pPr>
            <a:r>
              <a:rPr lang="en-US" dirty="0">
                <a:latin typeface="Times New Roman" pitchFamily="18" charset="0"/>
                <a:ea typeface="ＭＳ Ｐゴシック" pitchFamily="34" charset="-128"/>
              </a:rPr>
              <a:t>Page </a:t>
            </a:r>
            <a:fld id="{3024AEA9-FC19-41E6-B064-95014B0635AE}" type="slidenum">
              <a:rPr lang="en-US" smtClean="0">
                <a:latin typeface="Times New Roman" pitchFamily="18" charset="0"/>
                <a:ea typeface="ＭＳ Ｐゴシック" pitchFamily="34" charset="-128"/>
              </a:rPr>
              <a:pPr>
                <a:defRPr/>
              </a:pPr>
              <a:t>47</a:t>
            </a:fld>
            <a:r>
              <a:rPr lang="en-US" dirty="0">
                <a:latin typeface="Times New Roman" pitchFamily="18" charset="0"/>
                <a:ea typeface="ＭＳ Ｐゴシック" pitchFamily="34" charset="-128"/>
              </a:rPr>
              <a:t> of 63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ln>
            <a:miter lim="800000"/>
            <a:headEnd/>
            <a:tailEnd/>
          </a:ln>
        </p:spPr>
        <p:txBody>
          <a:bodyPr/>
          <a:lstStyle/>
          <a:p>
            <a:pPr>
              <a:defRPr/>
            </a:pPr>
            <a:fld id="{5F5928ED-4D3D-49D8-99AF-D262C5236042}" type="slidenum">
              <a:rPr lang="en-US" altLang="en-US" smtClean="0">
                <a:latin typeface="Arial" charset="0"/>
                <a:ea typeface="ＭＳ Ｐゴシック" pitchFamily="34" charset="-128"/>
              </a:rPr>
              <a:pPr>
                <a:defRPr/>
              </a:pPr>
              <a:t>69</a:t>
            </a:fld>
            <a:endParaRPr lang="en-US" altLang="en-US" dirty="0">
              <a:latin typeface="Arial"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xfrm>
            <a:off x="1373188" y="458788"/>
            <a:ext cx="4264025" cy="2398712"/>
          </a:xfrm>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i="1" dirty="0"/>
              <a:t>Hallucinogens</a:t>
            </a:r>
            <a:endParaRPr lang="en-US" dirty="0"/>
          </a:p>
          <a:p>
            <a:pPr>
              <a:defRPr/>
            </a:pPr>
            <a:r>
              <a:rPr lang="en-US" dirty="0"/>
              <a:t>Hallucinogens are drugs that affect a person’s perceptions, sensations, thinking, self awareness, and emotions.</a:t>
            </a:r>
          </a:p>
          <a:p>
            <a:pPr>
              <a:defRPr/>
            </a:pPr>
            <a:r>
              <a:rPr lang="en-US" b="1" i="1" dirty="0"/>
              <a:t>Definition from The Random House College Dictionary (Revised Edition, 1980).</a:t>
            </a:r>
            <a:endParaRPr lang="en-US" dirty="0"/>
          </a:p>
          <a:p>
            <a:pPr>
              <a:defRPr/>
            </a:pPr>
            <a:r>
              <a:rPr lang="en-US" dirty="0"/>
              <a:t>One common type of hallucination caused by these drugs is called synesthesia, which means a transposing of the senses.</a:t>
            </a:r>
          </a:p>
          <a:p>
            <a:pPr>
              <a:defRPr/>
            </a:pPr>
            <a:r>
              <a:rPr lang="en-US" dirty="0"/>
              <a:t>Sounds, for example, may be transposed into sights.</a:t>
            </a:r>
          </a:p>
          <a:p>
            <a:pPr>
              <a:defRPr/>
            </a:pPr>
            <a:r>
              <a:rPr lang="en-US" b="1" i="1" dirty="0"/>
              <a:t>Example: the user may “see” a flash of color whenever the telephone rings.</a:t>
            </a:r>
            <a:endParaRPr lang="en-US" dirty="0"/>
          </a:p>
          <a:p>
            <a:pPr>
              <a:defRPr/>
            </a:pPr>
            <a:r>
              <a:rPr lang="en-US" dirty="0"/>
              <a:t>Sights, for example, may be transposed into odors or sounds.</a:t>
            </a:r>
          </a:p>
          <a:p>
            <a:pPr>
              <a:defRPr/>
            </a:pPr>
            <a:r>
              <a:rPr lang="en-US" b="1" i="1" dirty="0"/>
              <a:t>Example: the user may “smell” a particular fragrance when he or she looks at something painted red.</a:t>
            </a:r>
            <a:endParaRPr lang="en-US" dirty="0"/>
          </a:p>
          <a:p>
            <a:pPr>
              <a:defRPr/>
            </a:pPr>
            <a:r>
              <a:rPr lang="en-US" dirty="0"/>
              <a:t>Some hallucinogenic drugs come from natural sources:</a:t>
            </a:r>
          </a:p>
          <a:p>
            <a:pPr marL="165223" indent="-165223">
              <a:buFont typeface="Arial" panose="020B0604020202020204" pitchFamily="34" charset="0"/>
              <a:buChar char="•"/>
              <a:defRPr/>
            </a:pPr>
            <a:r>
              <a:rPr lang="en-US" dirty="0"/>
              <a:t>Peyote is a Hallucinogen found in a particular species of cactus</a:t>
            </a:r>
          </a:p>
          <a:p>
            <a:pPr marL="165223" indent="-165223">
              <a:buFont typeface="Arial" panose="020B0604020202020204" pitchFamily="34" charset="0"/>
              <a:buChar char="•"/>
              <a:defRPr/>
            </a:pPr>
            <a:r>
              <a:rPr lang="en-US" dirty="0"/>
              <a:t>Psilocybin is a Hallucinogen found in a number of species of mushroom</a:t>
            </a:r>
          </a:p>
          <a:p>
            <a:pPr>
              <a:defRPr/>
            </a:pPr>
            <a:r>
              <a:rPr lang="en-US" dirty="0"/>
              <a:t>Other Hallucinogens are synthetically manufactured:</a:t>
            </a:r>
          </a:p>
          <a:p>
            <a:pPr marL="165223" indent="-165223">
              <a:buFont typeface="Arial" panose="020B0604020202020204" pitchFamily="34" charset="0"/>
              <a:buChar char="•"/>
              <a:defRPr/>
            </a:pPr>
            <a:r>
              <a:rPr lang="en-US" dirty="0"/>
              <a:t>LSD (Lysergic Acid Diethylamide)</a:t>
            </a:r>
          </a:p>
          <a:p>
            <a:pPr marL="165223" indent="-165223">
              <a:buFont typeface="Arial" panose="020B0604020202020204" pitchFamily="34" charset="0"/>
              <a:buChar char="•"/>
              <a:defRPr/>
            </a:pPr>
            <a:r>
              <a:rPr lang="en-US" dirty="0"/>
              <a:t>MDA (3,4-Methylenedioxyamphetamine)</a:t>
            </a:r>
          </a:p>
          <a:p>
            <a:pPr marL="165223" indent="-165223">
              <a:buFont typeface="Arial" panose="020B0604020202020204" pitchFamily="34" charset="0"/>
              <a:buChar char="•"/>
              <a:defRPr/>
            </a:pPr>
            <a:r>
              <a:rPr lang="en-US" dirty="0"/>
              <a:t>MDMA (3,4-Methylenedioxymethamphetamine or Ecstasy)</a:t>
            </a:r>
          </a:p>
          <a:p>
            <a:pPr marL="165223" indent="-165223">
              <a:buFont typeface="Arial" panose="020B0604020202020204" pitchFamily="34" charset="0"/>
              <a:buChar char="•"/>
              <a:defRPr/>
            </a:pPr>
            <a:r>
              <a:rPr lang="en-US" dirty="0"/>
              <a:t>Many others</a:t>
            </a:r>
          </a:p>
        </p:txBody>
      </p:sp>
      <p:sp>
        <p:nvSpPr>
          <p:cNvPr id="5" name="Footer Placeholder 4"/>
          <p:cNvSpPr>
            <a:spLocks noGrp="1"/>
          </p:cNvSpPr>
          <p:nvPr>
            <p:ph type="ftr" sz="quarter" idx="4"/>
          </p:nvPr>
        </p:nvSpPr>
        <p:spPr/>
        <p:txBody>
          <a:bodyPr/>
          <a:lstStyle/>
          <a:p>
            <a:pPr>
              <a:defRPr/>
            </a:pPr>
            <a:r>
              <a:rPr lang="en-US" dirty="0"/>
              <a:t>Standardized Field Sobriety Testing</a:t>
            </a:r>
          </a:p>
          <a:p>
            <a:pPr>
              <a:defRPr/>
            </a:pPr>
            <a:r>
              <a:rPr lang="en-US" dirty="0"/>
              <a:t>Introduction to Drugged Driving</a:t>
            </a:r>
          </a:p>
        </p:txBody>
      </p:sp>
      <p:sp>
        <p:nvSpPr>
          <p:cNvPr id="172036" name="Date Placeholder 6"/>
          <p:cNvSpPr>
            <a:spLocks noGrp="1"/>
          </p:cNvSpPr>
          <p:nvPr>
            <p:ph type="dt" sz="quarter" idx="1"/>
          </p:nvPr>
        </p:nvSpPr>
        <p:spPr bwMode="auto">
          <a:ln>
            <a:miter lim="800000"/>
            <a:headEnd/>
            <a:tailEnd/>
          </a:ln>
        </p:spPr>
        <p:txBody>
          <a:bodyPr/>
          <a:lstStyle/>
          <a:p>
            <a:pPr>
              <a:defRPr/>
            </a:pPr>
            <a:r>
              <a:rPr lang="en-US" dirty="0">
                <a:latin typeface="Times New Roman" pitchFamily="18" charset="0"/>
                <a:ea typeface="ＭＳ Ｐゴシック" pitchFamily="34" charset="-128"/>
              </a:rPr>
              <a:t>R 2014</a:t>
            </a:r>
          </a:p>
        </p:txBody>
      </p:sp>
      <p:sp>
        <p:nvSpPr>
          <p:cNvPr id="172037" name="Slide Number Placeholder 3"/>
          <p:cNvSpPr>
            <a:spLocks noGrp="1"/>
          </p:cNvSpPr>
          <p:nvPr>
            <p:ph type="sldNum" sz="quarter" idx="5"/>
          </p:nvPr>
        </p:nvSpPr>
        <p:spPr bwMode="auto">
          <a:ln>
            <a:miter lim="800000"/>
            <a:headEnd/>
            <a:tailEnd/>
          </a:ln>
        </p:spPr>
        <p:txBody>
          <a:bodyPr/>
          <a:lstStyle/>
          <a:p>
            <a:pPr>
              <a:defRPr/>
            </a:pPr>
            <a:r>
              <a:rPr lang="en-US" dirty="0">
                <a:latin typeface="Times New Roman" pitchFamily="18" charset="0"/>
                <a:ea typeface="ＭＳ Ｐゴシック" pitchFamily="34" charset="-128"/>
              </a:rPr>
              <a:t>Intro-</a:t>
            </a:r>
            <a:fld id="{A9E9FC8E-FD01-4094-9866-C8246298C1E7}" type="slidenum">
              <a:rPr lang="en-US" smtClean="0">
                <a:latin typeface="Times New Roman" pitchFamily="18" charset="0"/>
                <a:ea typeface="ＭＳ Ｐゴシック" pitchFamily="34" charset="-128"/>
              </a:rPr>
              <a:pPr>
                <a:defRPr/>
              </a:pPr>
              <a:t>73</a:t>
            </a:fld>
            <a:endParaRPr lang="en-US" dirty="0">
              <a:latin typeface="Times New Roman" pitchFamily="18"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ln>
            <a:miter lim="800000"/>
            <a:headEnd/>
            <a:tailEnd/>
          </a:ln>
        </p:spPr>
        <p:txBody>
          <a:bodyPr/>
          <a:lstStyle/>
          <a:p>
            <a:pPr>
              <a:defRPr/>
            </a:pPr>
            <a:fld id="{5F5928ED-4D3D-49D8-99AF-D262C5236042}" type="slidenum">
              <a:rPr lang="en-US" altLang="en-US" smtClean="0">
                <a:latin typeface="Arial" charset="0"/>
                <a:ea typeface="ＭＳ Ｐゴシック" pitchFamily="34" charset="-128"/>
              </a:rPr>
              <a:pPr>
                <a:defRPr/>
              </a:pPr>
              <a:t>79</a:t>
            </a:fld>
            <a:endParaRPr lang="en-US" altLang="en-US" dirty="0">
              <a:latin typeface="Arial" charset="0"/>
              <a:ea typeface="ＭＳ Ｐゴシック" pitchFamily="34" charset="-128"/>
            </a:endParaRPr>
          </a:p>
        </p:txBody>
      </p:sp>
    </p:spTree>
    <p:extLst>
      <p:ext uri="{BB962C8B-B14F-4D97-AF65-F5344CB8AC3E}">
        <p14:creationId xmlns:p14="http://schemas.microsoft.com/office/powerpoint/2010/main" val="2923757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bwMode="auto">
          <a:ln>
            <a:miter lim="800000"/>
            <a:headEnd/>
            <a:tailEnd/>
          </a:ln>
        </p:spPr>
        <p:txBody>
          <a:bodyPr/>
          <a:lstStyle/>
          <a:p>
            <a:pPr>
              <a:defRPr/>
            </a:pPr>
            <a:fld id="{3B970E4A-B1E8-494A-8667-C6A0D9E2BA6A}" type="slidenum">
              <a:rPr lang="en-US" altLang="en-US" smtClean="0">
                <a:latin typeface="Arial" charset="0"/>
                <a:ea typeface="ＭＳ Ｐゴシック" pitchFamily="34" charset="-128"/>
              </a:rPr>
              <a:pPr>
                <a:defRPr/>
              </a:pPr>
              <a:t>95</a:t>
            </a:fld>
            <a:endParaRPr lang="en-US" altLang="en-US" dirty="0">
              <a:latin typeface="Arial" charset="0"/>
              <a:ea typeface="ＭＳ Ｐゴシック" pitchFamily="34" charset="-128"/>
            </a:endParaRPr>
          </a:p>
        </p:txBody>
      </p:sp>
      <p:sp>
        <p:nvSpPr>
          <p:cNvPr id="193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a:ea typeface="ＭＳ Ｐゴシック" pitchFamily="34" charset="-128"/>
              </a:rPr>
              <a:t>Generally found as dried plant material</a:t>
            </a:r>
          </a:p>
          <a:p>
            <a:r>
              <a:rPr lang="en-US" altLang="en-US" dirty="0">
                <a:ea typeface="ＭＳ Ｐゴシック" pitchFamily="34" charset="-128"/>
              </a:rPr>
              <a:t>Leaves sprayed with lab-created chemicals</a:t>
            </a:r>
          </a:p>
          <a:p>
            <a:r>
              <a:rPr lang="en-US" altLang="en-US" dirty="0">
                <a:ea typeface="ＭＳ Ｐゴシック" pitchFamily="34" charset="-128"/>
              </a:rPr>
              <a:t>Can be crystalline substance, similar in appearance to methamphetamine</a:t>
            </a:r>
          </a:p>
          <a:p>
            <a:r>
              <a:rPr lang="en-US" altLang="en-US" dirty="0">
                <a:ea typeface="ＭＳ Ｐゴシック" pitchFamily="34" charset="-128"/>
              </a:rPr>
              <a:t>Much of it comes overseas from Asia</a:t>
            </a:r>
          </a:p>
          <a:p>
            <a:r>
              <a:rPr lang="en-US" altLang="en-US" dirty="0">
                <a:ea typeface="ＭＳ Ｐゴシック" pitchFamily="34" charset="-128"/>
              </a:rPr>
              <a:t>Originally sold in head shops, gas stations, convenience stores as herbal incense or potpourri</a:t>
            </a:r>
          </a:p>
          <a:p>
            <a:r>
              <a:rPr lang="en-US" altLang="en-US" dirty="0">
                <a:ea typeface="ＭＳ Ｐゴシック" pitchFamily="34" charset="-128"/>
              </a:rPr>
              <a:t>Most often obtained through the internet</a:t>
            </a:r>
          </a:p>
          <a:p>
            <a:r>
              <a:rPr lang="en-US" altLang="en-US" dirty="0">
                <a:ea typeface="ＭＳ Ｐゴシック" pitchFamily="34" charset="-128"/>
              </a:rPr>
              <a:t>Labeled “Not For Human Consumption” </a:t>
            </a:r>
          </a:p>
          <a:p>
            <a:endParaRPr lang="en-US" altLang="en-US" dirty="0">
              <a:ea typeface="ＭＳ Ｐゴシック" pitchFamily="34" charset="-128"/>
            </a:endParaRPr>
          </a:p>
          <a:p>
            <a:endParaRPr lang="en-US" altLang="en-US" dirty="0">
              <a:ea typeface="ＭＳ Ｐゴシック" pitchFamily="34" charset="-128"/>
            </a:endParaRPr>
          </a:p>
          <a:p>
            <a:endParaRPr lang="en-US" dirty="0">
              <a:ea typeface="ＭＳ Ｐゴシック" pitchFamily="34" charset="-128"/>
            </a:endParaRPr>
          </a:p>
        </p:txBody>
      </p:sp>
      <p:sp>
        <p:nvSpPr>
          <p:cNvPr id="214019" name="Slide Number Placeholder 3"/>
          <p:cNvSpPr>
            <a:spLocks noGrp="1"/>
          </p:cNvSpPr>
          <p:nvPr>
            <p:ph type="sldNum" sz="quarter" idx="5"/>
          </p:nvPr>
        </p:nvSpPr>
        <p:spPr bwMode="auto">
          <a:ln>
            <a:miter lim="800000"/>
            <a:headEnd/>
            <a:tailEnd/>
          </a:ln>
        </p:spPr>
        <p:txBody>
          <a:bodyPr/>
          <a:lstStyle/>
          <a:p>
            <a:pPr>
              <a:defRPr/>
            </a:pPr>
            <a:fld id="{B2A25AF5-24B6-4235-AA95-736D9DD1678C}" type="slidenum">
              <a:rPr lang="en-US" smtClean="0">
                <a:latin typeface="Times New Roman" pitchFamily="18" charset="0"/>
                <a:ea typeface="ＭＳ Ｐゴシック" pitchFamily="34" charset="-128"/>
              </a:rPr>
              <a:pPr>
                <a:defRPr/>
              </a:pPr>
              <a:t>118</a:t>
            </a:fld>
            <a:endParaRPr lang="en-US" dirty="0">
              <a:latin typeface="Times New Roman" pitchFamily="18"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Polydrug can be two or more drugs from the same category  example   Xanax and Valium</a:t>
            </a:r>
          </a:p>
          <a:p>
            <a:r>
              <a:rPr lang="en-US" dirty="0"/>
              <a:t>PolyCategory  more than one category of drugs in the system at  the same time    example  heroin (Narcotic) and Cocaine (stimulant)   This would be both polydrug (more than one drug) and poly category (more than one category)</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124</a:t>
            </a:fld>
            <a:endParaRPr lang="en-US" dirty="0"/>
          </a:p>
        </p:txBody>
      </p:sp>
    </p:spTree>
    <p:extLst>
      <p:ext uri="{BB962C8B-B14F-4D97-AF65-F5344CB8AC3E}">
        <p14:creationId xmlns:p14="http://schemas.microsoft.com/office/powerpoint/2010/main" val="1191841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127</a:t>
            </a:fld>
            <a:endParaRPr lang="en-US" dirty="0"/>
          </a:p>
        </p:txBody>
      </p:sp>
    </p:spTree>
    <p:extLst>
      <p:ext uri="{BB962C8B-B14F-4D97-AF65-F5344CB8AC3E}">
        <p14:creationId xmlns:p14="http://schemas.microsoft.com/office/powerpoint/2010/main" val="1448972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opportunity to ask participants about their policy to see if  they are familiar with it.  Instructor should be aware of any agency policy prior to presenting.</a:t>
            </a:r>
          </a:p>
          <a:p>
            <a:endParaRPr lang="en-US" dirty="0"/>
          </a:p>
          <a:p>
            <a:r>
              <a:rPr lang="en-US" dirty="0"/>
              <a:t>Does the employer offer any rehabilitation/support programs?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131</a:t>
            </a:fld>
            <a:endParaRPr lang="en-US" dirty="0"/>
          </a:p>
        </p:txBody>
      </p:sp>
    </p:spTree>
    <p:extLst>
      <p:ext uri="{BB962C8B-B14F-4D97-AF65-F5344CB8AC3E}">
        <p14:creationId xmlns:p14="http://schemas.microsoft.com/office/powerpoint/2010/main" val="199014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46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opportunity to ask students about their policy to see if  they are familiar with it.  Instructor should be aware of any agency policy prior to presenting.</a:t>
            </a:r>
          </a:p>
          <a:p>
            <a:endParaRPr lang="en-US" dirty="0"/>
          </a:p>
          <a:p>
            <a:r>
              <a:rPr lang="en-US" dirty="0"/>
              <a:t>Does the employer offer any rehabilitation/support programs?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132</a:t>
            </a:fld>
            <a:endParaRPr lang="en-US" dirty="0"/>
          </a:p>
        </p:txBody>
      </p:sp>
    </p:spTree>
    <p:extLst>
      <p:ext uri="{BB962C8B-B14F-4D97-AF65-F5344CB8AC3E}">
        <p14:creationId xmlns:p14="http://schemas.microsoft.com/office/powerpoint/2010/main" val="3475108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company policy on who will address the employee?</a:t>
            </a:r>
          </a:p>
          <a:p>
            <a:endParaRPr lang="en-US" dirty="0"/>
          </a:p>
          <a:p>
            <a:r>
              <a:rPr lang="en-US" dirty="0"/>
              <a:t>It is beneficial to have more than one person from the employer present to address the employee.  This avoids it becoming “personal” or word of one against another.</a:t>
            </a:r>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133</a:t>
            </a:fld>
            <a:endParaRPr lang="en-US" dirty="0"/>
          </a:p>
        </p:txBody>
      </p:sp>
    </p:spTree>
    <p:extLst>
      <p:ext uri="{BB962C8B-B14F-4D97-AF65-F5344CB8AC3E}">
        <p14:creationId xmlns:p14="http://schemas.microsoft.com/office/powerpoint/2010/main" val="89464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6</a:t>
            </a:fld>
            <a:endParaRPr lang="en-US" dirty="0"/>
          </a:p>
        </p:txBody>
      </p:sp>
    </p:spTree>
    <p:extLst>
      <p:ext uri="{BB962C8B-B14F-4D97-AF65-F5344CB8AC3E}">
        <p14:creationId xmlns:p14="http://schemas.microsoft.com/office/powerpoint/2010/main" val="17403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7</a:t>
            </a:fld>
            <a:endParaRPr lang="en-US" dirty="0"/>
          </a:p>
        </p:txBody>
      </p:sp>
    </p:spTree>
    <p:extLst>
      <p:ext uri="{BB962C8B-B14F-4D97-AF65-F5344CB8AC3E}">
        <p14:creationId xmlns:p14="http://schemas.microsoft.com/office/powerpoint/2010/main" val="9913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
        <p:nvSpPr>
          <p:cNvPr id="87043" name="Slide Number Placeholder 3"/>
          <p:cNvSpPr>
            <a:spLocks noGrp="1"/>
          </p:cNvSpPr>
          <p:nvPr>
            <p:ph type="sldNum" sz="quarter" idx="5"/>
          </p:nvPr>
        </p:nvSpPr>
        <p:spPr bwMode="auto">
          <a:ln>
            <a:miter lim="800000"/>
            <a:headEnd/>
            <a:tailEnd/>
          </a:ln>
        </p:spPr>
        <p:txBody>
          <a:bodyPr/>
          <a:lstStyle/>
          <a:p>
            <a:pPr>
              <a:defRPr/>
            </a:pPr>
            <a:fld id="{4C625A1E-957B-4C82-9475-AA1571C60929}" type="slidenum">
              <a:rPr lang="en-US" smtClean="0">
                <a:latin typeface="Times New Roman" pitchFamily="18" charset="0"/>
                <a:ea typeface="ＭＳ Ｐゴシック" pitchFamily="34" charset="-128"/>
              </a:rPr>
              <a:pPr>
                <a:defRPr/>
              </a:pPr>
              <a:t>8</a:t>
            </a:fld>
            <a:endParaRPr lang="en-US" dirty="0">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642E5A-05E8-446F-B1F4-48E1B2582CE6}" type="slidenum">
              <a:rPr lang="en-US" smtClean="0"/>
              <a:pPr>
                <a:defRPr/>
              </a:pPr>
              <a:t>9</a:t>
            </a:fld>
            <a:endParaRPr lang="en-US" dirty="0"/>
          </a:p>
        </p:txBody>
      </p:sp>
    </p:spTree>
    <p:extLst>
      <p:ext uri="{BB962C8B-B14F-4D97-AF65-F5344CB8AC3E}">
        <p14:creationId xmlns:p14="http://schemas.microsoft.com/office/powerpoint/2010/main" val="312872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4"/>
            <a:ext cx="7886700" cy="758848"/>
          </a:xfrm>
          <a:prstGeom prst="rect">
            <a:avLst/>
          </a:prstGeom>
        </p:spPr>
        <p:txBody>
          <a:bodyPr lIns="68580" tIns="34290" rIns="68580" bIns="34290"/>
          <a:lstStyle>
            <a:lvl1pPr marL="0" indent="0" algn="ctr">
              <a:buNone/>
              <a:defRPr sz="2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80" tIns="34290" rIns="68580" bIns="34290" rtlCol="0" anchor="ctr">
            <a:normAutofit/>
          </a:bodyPr>
          <a:lstStyle>
            <a:lvl1pPr>
              <a:defRPr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68F0F215-EE2F-4B6E-8DB1-1097125823E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8" name="Rectangle 70"/>
          <p:cNvSpPr>
            <a:spLocks noGrp="1" noChangeArrowheads="1"/>
          </p:cNvSpPr>
          <p:nvPr>
            <p:ph type="sldNum" sz="quarter" idx="12"/>
          </p:nvPr>
        </p:nvSpPr>
        <p:spPr/>
        <p:txBody>
          <a:bodyPr/>
          <a:lstStyle>
            <a:lvl1pPr>
              <a:defRPr/>
            </a:lvl1pPr>
          </a:lstStyle>
          <a:p>
            <a:pPr>
              <a:defRPr/>
            </a:pPr>
            <a:fld id="{45A31C5B-03C2-47BC-A7E3-20E211E5B16B}" type="slidenum">
              <a:rPr lang="en-US" altLang="en-US"/>
              <a:pPr>
                <a:defRPr/>
              </a:pPr>
              <a:t>‹#›</a:t>
            </a:fld>
            <a:endParaRPr lang="en-US"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3"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4" name="Rectangle 70"/>
          <p:cNvSpPr>
            <a:spLocks noGrp="1" noChangeArrowheads="1"/>
          </p:cNvSpPr>
          <p:nvPr>
            <p:ph type="sldNum" sz="quarter" idx="12"/>
          </p:nvPr>
        </p:nvSpPr>
        <p:spPr/>
        <p:txBody>
          <a:bodyPr/>
          <a:lstStyle>
            <a:lvl1pPr>
              <a:defRPr/>
            </a:lvl1pPr>
          </a:lstStyle>
          <a:p>
            <a:pPr>
              <a:defRPr/>
            </a:pPr>
            <a:fld id="{D74699C3-45D9-4D98-9BA0-905F42EB150E}" type="slidenum">
              <a:rPr lang="en-US" altLang="en-US"/>
              <a:pPr>
                <a:defRPr/>
              </a:pPr>
              <a:t>‹#›</a:t>
            </a:fld>
            <a:endParaRPr lang="en-US"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rtlCol="0">
            <a:normAutofit/>
          </a:bodyPr>
          <a:lstStyle/>
          <a:p>
            <a:pPr lvl="0"/>
            <a:endParaRPr lang="en-US" noProof="0" dirty="0"/>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B0CF43C6-A8C3-4DE0-B2C1-DFEAAB4B345F}"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lIns="68577" rIns="68577" rtlCol="0">
            <a:normAutofit/>
          </a:bodyPr>
          <a:lstStyle>
            <a:lvl1pPr algn="ctr">
              <a:defRPr sz="4100"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60FCE894-7703-48F4-BFF8-DFE1F0FBD4A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70"/>
          <p:cNvSpPr>
            <a:spLocks noGrp="1" noChangeArrowheads="1"/>
          </p:cNvSpPr>
          <p:nvPr>
            <p:ph type="sldNum" sz="quarter" idx="12"/>
          </p:nvPr>
        </p:nvSpPr>
        <p:spPr/>
        <p:txBody>
          <a:bodyPr/>
          <a:lstStyle>
            <a:lvl1pPr>
              <a:defRPr/>
            </a:lvl1pPr>
          </a:lstStyle>
          <a:p>
            <a:pPr>
              <a:defRPr/>
            </a:pPr>
            <a:fld id="{D0283CA4-3969-4AEC-82C7-C5D663E28603}" type="slidenum">
              <a:rPr lang="en-US" altLang="en-US"/>
              <a:pPr>
                <a:defRPr/>
              </a:pPr>
              <a:t>‹#›</a:t>
            </a:fld>
            <a:endParaRPr lang="en-US"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59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294192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444D86-1F6D-5347-9832-39346D2B496A}"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9BD365-EC7D-0843-8235-B3202A034E7B}" type="slidenum">
              <a:rPr lang="en-US" smtClean="0"/>
              <a:t>‹#›</a:t>
            </a:fld>
            <a:endParaRPr lang="en-US" dirty="0"/>
          </a:p>
        </p:txBody>
      </p:sp>
    </p:spTree>
    <p:extLst>
      <p:ext uri="{BB962C8B-B14F-4D97-AF65-F5344CB8AC3E}">
        <p14:creationId xmlns:p14="http://schemas.microsoft.com/office/powerpoint/2010/main" val="3727549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spTree>
    <p:extLst>
      <p:ext uri="{BB962C8B-B14F-4D97-AF65-F5344CB8AC3E}">
        <p14:creationId xmlns:p14="http://schemas.microsoft.com/office/powerpoint/2010/main" val="1026198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4"/>
            <a:ext cx="7886700" cy="758848"/>
          </a:xfrm>
          <a:prstGeom prst="rect">
            <a:avLst/>
          </a:prstGeom>
        </p:spPr>
        <p:txBody>
          <a:bodyPr lIns="68580" tIns="34290" rIns="68580" bIns="34290"/>
          <a:lstStyle>
            <a:lvl1pPr marL="0" indent="0" algn="ctr">
              <a:buNone/>
              <a:defRPr sz="2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80" tIns="34290" rIns="68580" bIns="34290" rtlCol="0" anchor="ctr">
            <a:normAutofit/>
          </a:bodyPr>
          <a:lstStyle>
            <a:lvl1pPr>
              <a:defRPr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9254D66F-3E73-46CE-AC21-C0C155ACE04C}"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IACP_logo_4cp_bluetxt.ai"/>
          <p:cNvPicPr>
            <a:picLocks noChangeAspect="1"/>
          </p:cNvPicPr>
          <p:nvPr/>
        </p:nvPicPr>
        <p:blipFill>
          <a:blip r:embed="rId2"/>
          <a:srcRect/>
          <a:stretch>
            <a:fillRect/>
          </a:stretch>
        </p:blipFill>
        <p:spPr bwMode="auto">
          <a:xfrm>
            <a:off x="7142163" y="3246438"/>
            <a:ext cx="1865312" cy="2413000"/>
          </a:xfrm>
          <a:prstGeom prst="rect">
            <a:avLst/>
          </a:prstGeom>
          <a:noFill/>
          <a:ln w="9525">
            <a:noFill/>
            <a:miter lim="800000"/>
            <a:headEnd/>
            <a:tailEnd/>
          </a:ln>
        </p:spPr>
      </p:pic>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9550" y="457200"/>
            <a:ext cx="6965950" cy="8001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479550" y="1828800"/>
            <a:ext cx="6965950" cy="342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50AC2CF3-6F6C-487E-9117-AAAF9803808C}" type="slidenum">
              <a:rPr lang="en-US" altLang="en-US"/>
              <a:pPr>
                <a:defRPr/>
              </a:pPr>
              <a:t>‹#›</a:t>
            </a:fld>
            <a:endParaRPr lang="en-US"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8" name="Rectangle 70"/>
          <p:cNvSpPr>
            <a:spLocks noGrp="1" noChangeArrowheads="1"/>
          </p:cNvSpPr>
          <p:nvPr>
            <p:ph type="sldNum" sz="quarter" idx="12"/>
          </p:nvPr>
        </p:nvSpPr>
        <p:spPr/>
        <p:txBody>
          <a:bodyPr/>
          <a:lstStyle>
            <a:lvl1pPr>
              <a:defRPr/>
            </a:lvl1pPr>
          </a:lstStyle>
          <a:p>
            <a:pPr>
              <a:defRPr/>
            </a:pPr>
            <a:fld id="{2FEFD03E-AE6A-412C-A59F-9E7FD572B93E}" type="slidenum">
              <a:rPr lang="en-US" altLang="en-US"/>
              <a:pPr>
                <a:defRPr/>
              </a:pPr>
              <a:t>‹#›</a:t>
            </a:fld>
            <a:endParaRPr lang="en-US"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3"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4" name="Rectangle 70"/>
          <p:cNvSpPr>
            <a:spLocks noGrp="1" noChangeArrowheads="1"/>
          </p:cNvSpPr>
          <p:nvPr>
            <p:ph type="sldNum" sz="quarter" idx="12"/>
          </p:nvPr>
        </p:nvSpPr>
        <p:spPr/>
        <p:txBody>
          <a:bodyPr/>
          <a:lstStyle>
            <a:lvl1pPr>
              <a:defRPr/>
            </a:lvl1pPr>
          </a:lstStyle>
          <a:p>
            <a:pPr>
              <a:defRPr/>
            </a:pPr>
            <a:fld id="{9CDE381C-78B2-4154-95EC-C56195534AA2}" type="slidenum">
              <a:rPr lang="en-US" altLang="en-US"/>
              <a:pPr>
                <a:defRPr/>
              </a:pPr>
              <a:t>‹#›</a:t>
            </a:fld>
            <a:endParaRPr lang="en-US"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a:lstStyle/>
          <a:p>
            <a:pPr lvl="0"/>
            <a:endParaRPr lang="en-US" noProof="0" dirty="0"/>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2B058967-C1DA-4C31-8AB1-DFF99CFBAE7F}"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7A543F9-1B96-4636-BB02-1430EF770EB1}"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70"/>
          <p:cNvSpPr>
            <a:spLocks noGrp="1" noChangeArrowheads="1"/>
          </p:cNvSpPr>
          <p:nvPr>
            <p:ph type="sldNum" sz="quarter" idx="12"/>
          </p:nvPr>
        </p:nvSpPr>
        <p:spPr/>
        <p:txBody>
          <a:bodyPr/>
          <a:lstStyle>
            <a:lvl1pPr>
              <a:defRPr/>
            </a:lvl1pPr>
          </a:lstStyle>
          <a:p>
            <a:pPr>
              <a:defRPr/>
            </a:pPr>
            <a:fld id="{43028DCC-8C5F-4204-93B9-0741C52FE00B}" type="slidenum">
              <a:rPr lang="en-US" altLang="en-US"/>
              <a:pPr>
                <a:defRPr/>
              </a:pPr>
              <a:t>‹#›</a:t>
            </a:fld>
            <a:endParaRPr lang="en-US"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lIns="68577" rIns="68577" rtlCol="0">
            <a:normAutofit/>
          </a:bodyPr>
          <a:lstStyle>
            <a:lvl1pPr algn="ctr">
              <a:defRPr sz="4100"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AA2B8332-1BF7-4288-A929-A4616608F294}"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773C009-276F-4570-A120-58A49933BCD3}"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1FC46B61-9AC8-4B53-80B7-B9E1132A41E6}"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D0534665-7B27-4FF7-93F7-C18FA695AB39}"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17E416C-EDA8-41FE-B290-3F123AA65F50}"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6319EC1-E531-44D1-B815-46DBAF740B26}"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a:xfrm>
            <a:off x="457200" y="4802188"/>
            <a:ext cx="2133600" cy="274637"/>
          </a:xfrm>
        </p:spPr>
        <p:txBody>
          <a:bodyPr/>
          <a:lstStyle>
            <a:lvl1pPr>
              <a:defRPr/>
            </a:lvl1pPr>
          </a:lstStyle>
          <a:p>
            <a:pPr>
              <a:defRPr/>
            </a:pPr>
            <a:fld id="{C58912BC-8D02-4D98-9543-57ABAE3C2A56}"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IACP_logo_4cp_bluetxt.ai"/>
          <p:cNvPicPr>
            <a:picLocks noChangeAspect="1"/>
          </p:cNvPicPr>
          <p:nvPr/>
        </p:nvPicPr>
        <p:blipFill>
          <a:blip r:embed="rId2"/>
          <a:srcRect/>
          <a:stretch>
            <a:fillRect/>
          </a:stretch>
        </p:blipFill>
        <p:spPr bwMode="auto">
          <a:xfrm>
            <a:off x="7142163" y="3246438"/>
            <a:ext cx="1865312" cy="2413000"/>
          </a:xfrm>
          <a:prstGeom prst="rect">
            <a:avLst/>
          </a:prstGeom>
          <a:noFill/>
          <a:ln w="9525">
            <a:noFill/>
            <a:miter lim="800000"/>
            <a:headEnd/>
            <a:tailEnd/>
          </a:ln>
        </p:spPr>
      </p:pic>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8" name="Rectangle 70"/>
          <p:cNvSpPr>
            <a:spLocks noGrp="1" noChangeArrowheads="1"/>
          </p:cNvSpPr>
          <p:nvPr>
            <p:ph type="sldNum" sz="quarter" idx="12"/>
          </p:nvPr>
        </p:nvSpPr>
        <p:spPr/>
        <p:txBody>
          <a:bodyPr/>
          <a:lstStyle>
            <a:lvl1pPr>
              <a:defRPr/>
            </a:lvl1pPr>
          </a:lstStyle>
          <a:p>
            <a:pPr>
              <a:defRPr/>
            </a:pPr>
            <a:fld id="{1B6714D4-A0E8-4E08-9649-A3327707A01D}"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004A474-2630-479C-AC9C-64D0D57CF48E}"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3"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4" name="Rectangle 70"/>
          <p:cNvSpPr>
            <a:spLocks noGrp="1" noChangeArrowheads="1"/>
          </p:cNvSpPr>
          <p:nvPr>
            <p:ph type="sldNum" sz="quarter" idx="12"/>
          </p:nvPr>
        </p:nvSpPr>
        <p:spPr/>
        <p:txBody>
          <a:bodyPr/>
          <a:lstStyle>
            <a:lvl1pPr>
              <a:defRPr/>
            </a:lvl1pPr>
          </a:lstStyle>
          <a:p>
            <a:pPr>
              <a:defRPr/>
            </a:pPr>
            <a:fld id="{9D6CEE55-0F50-45A3-B2D8-CA16ADF27F4A}" type="slidenum">
              <a:rPr lang="en-US" altLang="en-US"/>
              <a:pPr>
                <a:defRPr/>
              </a:pPr>
              <a:t>‹#›</a:t>
            </a:fld>
            <a:endParaRPr lang="en-US"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rtlCol="0">
            <a:normAutofit/>
          </a:bodyPr>
          <a:lstStyle/>
          <a:p>
            <a:pPr lvl="0"/>
            <a:endParaRPr lang="en-US" noProof="0" dirty="0"/>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A76D2316-5AB4-474B-BD03-9B2870A20088}" type="slidenum">
              <a:rPr lang="en-US" altLang="en-US"/>
              <a:pPr>
                <a:defRPr/>
              </a:pPr>
              <a:t>‹#›</a:t>
            </a:fld>
            <a:endParaRPr lang="en-US"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70"/>
          <p:cNvSpPr>
            <a:spLocks noGrp="1" noChangeArrowheads="1"/>
          </p:cNvSpPr>
          <p:nvPr>
            <p:ph type="sldNum" sz="quarter" idx="12"/>
          </p:nvPr>
        </p:nvSpPr>
        <p:spPr/>
        <p:txBody>
          <a:bodyPr/>
          <a:lstStyle>
            <a:lvl1pPr>
              <a:defRPr/>
            </a:lvl1pPr>
          </a:lstStyle>
          <a:p>
            <a:pPr>
              <a:defRPr/>
            </a:pPr>
            <a:fld id="{2A2F6211-FE0F-446B-BEAD-B3F32371AE25}" type="slidenum">
              <a:rPr lang="en-US" altLang="en-US"/>
              <a:pPr>
                <a:defRPr/>
              </a:pPr>
              <a:t>‹#›</a:t>
            </a:fld>
            <a:endParaRPr lang="en-US"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3158753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9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extLst>
      <p:ext uri="{BB962C8B-B14F-4D97-AF65-F5344CB8AC3E}">
        <p14:creationId xmlns:p14="http://schemas.microsoft.com/office/powerpoint/2010/main" val="4149084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444D86-1F6D-5347-9832-39346D2B496A}"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9BD365-EC7D-0843-8235-B3202A034E7B}" type="slidenum">
              <a:rPr lang="en-US" smtClean="0"/>
              <a:t>‹#›</a:t>
            </a:fld>
            <a:endParaRPr lang="en-US" dirty="0"/>
          </a:p>
        </p:txBody>
      </p:sp>
    </p:spTree>
    <p:extLst>
      <p:ext uri="{BB962C8B-B14F-4D97-AF65-F5344CB8AC3E}">
        <p14:creationId xmlns:p14="http://schemas.microsoft.com/office/powerpoint/2010/main" val="2658992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4"/>
            <a:ext cx="7886700" cy="758848"/>
          </a:xfrm>
          <a:prstGeom prst="rect">
            <a:avLst/>
          </a:prstGeom>
        </p:spPr>
        <p:txBody>
          <a:bodyPr lIns="68580" tIns="34290" rIns="68580" bIns="34290"/>
          <a:lstStyle>
            <a:lvl1pPr marL="0" indent="0" algn="ctr">
              <a:buNone/>
              <a:defRPr sz="2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vert="horz" lIns="68580" tIns="34290" rIns="68580" bIns="34290" rtlCol="0" anchor="ctr">
            <a:normAutofit/>
          </a:bodyPr>
          <a:lstStyle>
            <a:lvl1pPr>
              <a:defRPr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981961DF-D48C-4EA0-961B-5B0619A26859}"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IACP_logo_4cp_bluetxt.ai"/>
          <p:cNvPicPr>
            <a:picLocks noChangeAspect="1"/>
          </p:cNvPicPr>
          <p:nvPr/>
        </p:nvPicPr>
        <p:blipFill>
          <a:blip r:embed="rId2"/>
          <a:srcRect/>
          <a:stretch>
            <a:fillRect/>
          </a:stretch>
        </p:blipFill>
        <p:spPr bwMode="auto">
          <a:xfrm>
            <a:off x="7142163" y="3246438"/>
            <a:ext cx="1865312" cy="2413000"/>
          </a:xfrm>
          <a:prstGeom prst="rect">
            <a:avLst/>
          </a:prstGeom>
          <a:noFill/>
          <a:ln w="9525">
            <a:noFill/>
            <a:miter lim="800000"/>
            <a:headEnd/>
            <a:tailEnd/>
          </a:ln>
        </p:spPr>
      </p:pic>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9550" y="457200"/>
            <a:ext cx="6965950" cy="8001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479550" y="1828800"/>
            <a:ext cx="6965950" cy="34278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BF51D744-F975-42BD-9698-E8EBEB373F5E}" type="slidenum">
              <a:rPr lang="en-US" altLang="en-US"/>
              <a:pPr>
                <a:defRPr/>
              </a:pPr>
              <a:t>‹#›</a:t>
            </a:fld>
            <a:endParaRPr lang="en-US"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8" name="Rectangle 70"/>
          <p:cNvSpPr>
            <a:spLocks noGrp="1" noChangeArrowheads="1"/>
          </p:cNvSpPr>
          <p:nvPr>
            <p:ph type="sldNum" sz="quarter" idx="12"/>
          </p:nvPr>
        </p:nvSpPr>
        <p:spPr/>
        <p:txBody>
          <a:bodyPr/>
          <a:lstStyle>
            <a:lvl1pPr>
              <a:defRPr/>
            </a:lvl1pPr>
          </a:lstStyle>
          <a:p>
            <a:pPr>
              <a:defRPr/>
            </a:pPr>
            <a:fld id="{E49EE71A-11E9-4B12-B618-C9E71CACC70B}"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6ED3D317-638D-4C89-8B38-9018D4D75DDB}"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3"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4" name="Rectangle 70"/>
          <p:cNvSpPr>
            <a:spLocks noGrp="1" noChangeArrowheads="1"/>
          </p:cNvSpPr>
          <p:nvPr>
            <p:ph type="sldNum" sz="quarter" idx="12"/>
          </p:nvPr>
        </p:nvSpPr>
        <p:spPr/>
        <p:txBody>
          <a:bodyPr/>
          <a:lstStyle>
            <a:lvl1pPr>
              <a:defRPr/>
            </a:lvl1pPr>
          </a:lstStyle>
          <a:p>
            <a:pPr>
              <a:defRPr/>
            </a:pPr>
            <a:fld id="{E88CDE78-7216-499B-9771-58D5DE43ACCA}" type="slidenum">
              <a:rPr lang="en-US" altLang="en-US"/>
              <a:pPr>
                <a:defRPr/>
              </a:pPr>
              <a:t>‹#›</a:t>
            </a:fld>
            <a:endParaRPr lang="en-US"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4" y="1198960"/>
            <a:ext cx="8226425" cy="3373040"/>
          </a:xfrm>
          <a:prstGeom prst="rect">
            <a:avLst/>
          </a:prstGeom>
        </p:spPr>
        <p:txBody>
          <a:bodyPr/>
          <a:lstStyle/>
          <a:p>
            <a:pPr lvl="0"/>
            <a:endParaRPr lang="en-US" noProof="0" dirty="0"/>
          </a:p>
        </p:txBody>
      </p:sp>
      <p:sp>
        <p:nvSpPr>
          <p:cNvPr id="4"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5"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70"/>
          <p:cNvSpPr>
            <a:spLocks noGrp="1" noChangeArrowheads="1"/>
          </p:cNvSpPr>
          <p:nvPr>
            <p:ph type="sldNum" sz="quarter" idx="12"/>
          </p:nvPr>
        </p:nvSpPr>
        <p:spPr/>
        <p:txBody>
          <a:bodyPr/>
          <a:lstStyle>
            <a:lvl1pPr>
              <a:defRPr/>
            </a:lvl1pPr>
          </a:lstStyle>
          <a:p>
            <a:pPr>
              <a:defRPr/>
            </a:pPr>
            <a:fld id="{BAAEF6B9-C264-4B2E-81BB-007304A07029}" type="slidenum">
              <a:rPr lang="en-US" altLang="en-US"/>
              <a:pPr>
                <a:defRPr/>
              </a:pPr>
              <a:t>‹#›</a:t>
            </a:fld>
            <a:endParaRPr lang="en-US"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70"/>
          <p:cNvSpPr>
            <a:spLocks noGrp="1" noChangeArrowheads="1"/>
          </p:cNvSpPr>
          <p:nvPr>
            <p:ph type="sldNum" sz="quarter" idx="12"/>
          </p:nvPr>
        </p:nvSpPr>
        <p:spPr/>
        <p:txBody>
          <a:bodyPr/>
          <a:lstStyle>
            <a:lvl1pPr>
              <a:defRPr/>
            </a:lvl1pPr>
          </a:lstStyle>
          <a:p>
            <a:pPr>
              <a:defRPr/>
            </a:pPr>
            <a:fld id="{0268E46C-4EBC-4645-B2EB-0E11237BDBAD}" type="slidenum">
              <a:rPr lang="en-US" altLang="en-US"/>
              <a:pPr>
                <a:defRPr/>
              </a:pPr>
              <a:t>‹#›</a:t>
            </a:fld>
            <a:endParaRPr lang="en-US"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2862895"/>
            <a:ext cx="7886700" cy="757637"/>
          </a:xfrm>
        </p:spPr>
        <p:txBody>
          <a:bodyPr>
            <a:normAutofit/>
          </a:bodyPr>
          <a:lstStyle>
            <a:lvl1pPr marL="0" indent="0" algn="ctr">
              <a:buNone/>
              <a:defRPr sz="24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Title Placeholder 1"/>
          <p:cNvSpPr>
            <a:spLocks noGrp="1"/>
          </p:cNvSpPr>
          <p:nvPr>
            <p:ph type="title"/>
          </p:nvPr>
        </p:nvSpPr>
        <p:spPr>
          <a:xfrm>
            <a:off x="628650" y="1868722"/>
            <a:ext cx="7886700" cy="994172"/>
          </a:xfrm>
          <a:prstGeom prst="rect">
            <a:avLst/>
          </a:prstGeom>
        </p:spPr>
        <p:txBody>
          <a:bodyPr lIns="68577" rIns="68577" rtlCol="0">
            <a:normAutofit/>
          </a:bodyPr>
          <a:lstStyle>
            <a:lvl1pPr algn="ctr">
              <a:defRPr sz="4100" b="1"/>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59835A15-1140-4887-9AF9-026B30173B03}"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BF7C59C-5BDC-4872-93BC-2642E3089DB6}"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1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8C8DEF22-137C-4F22-9310-261BFD49372A}"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40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0CF4AEA4-EFC6-4064-B947-1F0A0F6F5BF3}"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DA0BF9F-019C-47DF-B909-D89C76664942}"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4D127FC8-5499-49FE-BF14-FC7BB2052180}"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a:xfrm>
            <a:off x="457200" y="4802188"/>
            <a:ext cx="2133600" cy="274637"/>
          </a:xfrm>
        </p:spPr>
        <p:txBody>
          <a:bodyPr/>
          <a:lstStyle>
            <a:lvl1pPr>
              <a:defRPr/>
            </a:lvl1pPr>
          </a:lstStyle>
          <a:p>
            <a:pPr>
              <a:defRPr/>
            </a:pPr>
            <a:fld id="{E56B26E9-BF26-45A6-A783-323062B2366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547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744744"/>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03B083EB-DC5A-44A4-AAF4-FF3A89FBFA9C}"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IACP_logo_4cp_bluetxt.ai"/>
          <p:cNvPicPr>
            <a:picLocks noChangeAspect="1"/>
          </p:cNvPicPr>
          <p:nvPr/>
        </p:nvPicPr>
        <p:blipFill>
          <a:blip r:embed="rId2"/>
          <a:srcRect/>
          <a:stretch>
            <a:fillRect/>
          </a:stretch>
        </p:blipFill>
        <p:spPr bwMode="auto">
          <a:xfrm>
            <a:off x="7142163" y="3246438"/>
            <a:ext cx="1865312" cy="2413000"/>
          </a:xfrm>
          <a:prstGeom prst="rect">
            <a:avLst/>
          </a:prstGeom>
          <a:noFill/>
          <a:ln w="9525">
            <a:noFill/>
            <a:miter lim="800000"/>
            <a:headEnd/>
            <a:tailEnd/>
          </a:ln>
        </p:spPr>
      </p:pic>
      <p:sp>
        <p:nvSpPr>
          <p:cNvPr id="37891" name="Rectangle 2"/>
          <p:cNvSpPr>
            <a:spLocks noGrp="1" noChangeArrowheads="1"/>
          </p:cNvSpPr>
          <p:nvPr>
            <p:ph type="ctrTitle"/>
          </p:nvPr>
        </p:nvSpPr>
        <p:spPr>
          <a:xfrm>
            <a:off x="1219200" y="2180035"/>
            <a:ext cx="7772400" cy="1085850"/>
          </a:xfrm>
          <a:prstGeom prst="rect">
            <a:avLst/>
          </a:prstGeom>
        </p:spPr>
        <p:txBody>
          <a:bodyPr tIns="45720" bIns="0" anchor="b"/>
          <a:lstStyle>
            <a:lvl1pPr>
              <a:lnSpc>
                <a:spcPts val="4200"/>
              </a:lnSpc>
              <a:defRPr sz="4000">
                <a:solidFill>
                  <a:srgbClr val="E78E23"/>
                </a:solidFill>
                <a:latin typeface="Calibri" charset="0"/>
              </a:defRPr>
            </a:lvl1pPr>
          </a:lstStyle>
          <a:p>
            <a:pPr lvl="0"/>
            <a:r>
              <a:rPr lang="en-US" noProof="0" dirty="0"/>
              <a:t>Click to edit Master title style</a:t>
            </a:r>
          </a:p>
        </p:txBody>
      </p:sp>
      <p:sp>
        <p:nvSpPr>
          <p:cNvPr id="37892" name="Rectangle 3"/>
          <p:cNvSpPr>
            <a:spLocks noGrp="1" noChangeArrowheads="1"/>
          </p:cNvSpPr>
          <p:nvPr>
            <p:ph type="subTitle" idx="1"/>
          </p:nvPr>
        </p:nvSpPr>
        <p:spPr>
          <a:xfrm>
            <a:off x="1219200" y="3371850"/>
            <a:ext cx="6400800" cy="1314450"/>
          </a:xfrm>
          <a:prstGeom prst="rect">
            <a:avLst/>
          </a:prstGeom>
        </p:spPr>
        <p:txBody>
          <a:bodyPr tIns="45720"/>
          <a:lstStyle>
            <a:lvl1pPr marL="0" indent="0">
              <a:buFont typeface="Calibri" charset="0"/>
              <a:buNone/>
              <a:defRPr sz="3100">
                <a:solidFill>
                  <a:srgbClr val="00396D"/>
                </a:solidFill>
                <a:latin typeface="Calibri" charset="0"/>
              </a:defRPr>
            </a:lvl1pPr>
          </a:lstStyle>
          <a:p>
            <a:pPr lvl="0"/>
            <a:r>
              <a:rPr lang="en-US" noProof="0"/>
              <a:t>Click to edit Master subtitle style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198960"/>
            <a:ext cx="4037013" cy="1628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2942035"/>
            <a:ext cx="4037013" cy="1629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8" name="Rectangle 70"/>
          <p:cNvSpPr>
            <a:spLocks noGrp="1" noChangeArrowheads="1"/>
          </p:cNvSpPr>
          <p:nvPr>
            <p:ph type="sldNum" sz="quarter" idx="12"/>
          </p:nvPr>
        </p:nvSpPr>
        <p:spPr/>
        <p:txBody>
          <a:bodyPr/>
          <a:lstStyle>
            <a:lvl1pPr>
              <a:defRPr/>
            </a:lvl1pPr>
          </a:lstStyle>
          <a:p>
            <a:pPr>
              <a:defRPr/>
            </a:pPr>
            <a:fld id="{58D59DB2-BA6D-452A-B7CA-0585168048A8}" type="slidenum">
              <a:rPr lang="en-US" altLang="en-US"/>
              <a:pPr>
                <a:defRPr/>
              </a:pPr>
              <a:t>‹#›</a:t>
            </a:fld>
            <a:endParaRPr lang="en-US"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3"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4" name="Rectangle 70"/>
          <p:cNvSpPr>
            <a:spLocks noGrp="1" noChangeArrowheads="1"/>
          </p:cNvSpPr>
          <p:nvPr>
            <p:ph type="sldNum" sz="quarter" idx="12"/>
          </p:nvPr>
        </p:nvSpPr>
        <p:spPr/>
        <p:txBody>
          <a:bodyPr/>
          <a:lstStyle>
            <a:lvl1pPr>
              <a:defRPr/>
            </a:lvl1pPr>
          </a:lstStyle>
          <a:p>
            <a:pPr>
              <a:defRPr/>
            </a:pPr>
            <a:fld id="{7B283EB2-8813-4309-AEA6-BD150D7BA4C6}" type="slidenum">
              <a:rPr lang="en-US" altLang="en-US"/>
              <a:pPr>
                <a:defRPr/>
              </a:pPr>
              <a:t>‹#›</a:t>
            </a:fld>
            <a:endParaRPr lang="en-US"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58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04788"/>
            <a:ext cx="8226425"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198960"/>
            <a:ext cx="4037012"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198960"/>
            <a:ext cx="4037013" cy="3373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6" name="Rectangle 69"/>
          <p:cNvSpPr>
            <a:spLocks noGrp="1" noChangeArrowheads="1"/>
          </p:cNvSpPr>
          <p:nvPr>
            <p:ph type="ftr" sz="quarter" idx="11"/>
          </p:nvPr>
        </p:nvSpPr>
        <p:spPr>
          <a:xfrm>
            <a:off x="0" y="0"/>
            <a:ext cx="0" cy="0"/>
          </a:xfrm>
        </p:spPr>
        <p:txBody>
          <a:bodyPr/>
          <a:lstStyle>
            <a:lvl1pPr>
              <a:defRPr>
                <a:latin typeface="Times New Roman" charset="0"/>
                <a:ea typeface="ＭＳ Ｐゴシック" charset="0"/>
                <a:cs typeface="+mn-cs"/>
              </a:defRPr>
            </a:lvl1pPr>
          </a:lstStyle>
          <a:p>
            <a:pPr>
              <a:defRPr/>
            </a:pPr>
            <a:endParaRPr lang="en-US" altLang="en-US" dirty="0"/>
          </a:p>
        </p:txBody>
      </p:sp>
      <p:sp>
        <p:nvSpPr>
          <p:cNvPr id="7" name="Rectangle 70"/>
          <p:cNvSpPr>
            <a:spLocks noGrp="1" noChangeArrowheads="1"/>
          </p:cNvSpPr>
          <p:nvPr>
            <p:ph type="sldNum" sz="quarter" idx="12"/>
          </p:nvPr>
        </p:nvSpPr>
        <p:spPr/>
        <p:txBody>
          <a:bodyPr/>
          <a:lstStyle>
            <a:lvl1pPr>
              <a:defRPr/>
            </a:lvl1pPr>
          </a:lstStyle>
          <a:p>
            <a:pPr>
              <a:defRPr/>
            </a:pPr>
            <a:fld id="{C476C945-3DFD-4262-B698-965C263B0E34}" type="slidenum">
              <a:rPr lang="en-US" altLang="en-US"/>
              <a:pPr>
                <a:defRPr/>
              </a:pPr>
              <a:t>‹#›</a:t>
            </a:fld>
            <a:endParaRPr lang="en-US"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59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60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61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62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63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949FA76-68F7-42D7-AC10-530951A2C33C}"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64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65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66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13716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1371600" y="1123950"/>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444D86-1F6D-5347-9832-39346D2B496A}" type="datetimeFigureOut">
              <a:rPr lang="en-US" smtClean="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9BD365-EC7D-0843-8235-B3202A034E7B}" type="slidenum">
              <a:rPr lang="en-US" smtClean="0"/>
              <a:t>‹#›</a:t>
            </a:fld>
            <a:endParaRPr lang="en-US" dirty="0"/>
          </a:p>
        </p:txBody>
      </p:sp>
    </p:spTree>
    <p:extLst>
      <p:ext uri="{BB962C8B-B14F-4D97-AF65-F5344CB8AC3E}">
        <p14:creationId xmlns:p14="http://schemas.microsoft.com/office/powerpoint/2010/main" val="341591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a:xfrm>
            <a:off x="457200" y="4802188"/>
            <a:ext cx="2133600" cy="274637"/>
          </a:xfrm>
        </p:spPr>
        <p:txBody>
          <a:bodyPr/>
          <a:lstStyle>
            <a:lvl1pPr>
              <a:defRPr/>
            </a:lvl1pPr>
          </a:lstStyle>
          <a:p>
            <a:pPr>
              <a:defRPr/>
            </a:pPr>
            <a:fld id="{EF46FAEC-5910-4130-AC4D-3C335E51EB0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TextBox 5"/>
          <p:cNvSpPr txBox="1"/>
          <p:nvPr/>
        </p:nvSpPr>
        <p:spPr>
          <a:xfrm>
            <a:off x="1295400" y="4705350"/>
            <a:ext cx="7696200" cy="307975"/>
          </a:xfrm>
          <a:prstGeom prst="rect">
            <a:avLst/>
          </a:prstGeom>
          <a:noFill/>
        </p:spPr>
        <p:txBody>
          <a:bodyPr>
            <a:spAutoFit/>
          </a:bodyPr>
          <a:lstStyle/>
          <a:p>
            <a:pPr algn="ctr">
              <a:defRPr/>
            </a:pPr>
            <a:r>
              <a:rPr lang="en-US" sz="1400" baseline="0" dirty="0">
                <a:solidFill>
                  <a:srgbClr val="00478A"/>
                </a:solidFill>
                <a:latin typeface="+mn-lt"/>
                <a:ea typeface="ＭＳ Ｐゴシック" charset="0"/>
                <a:cs typeface="+mn-cs"/>
              </a:rPr>
              <a:t>DITEP – Drug Impairment Training for Education Professionals </a:t>
            </a:r>
          </a:p>
        </p:txBody>
      </p:sp>
      <p:sp>
        <p:nvSpPr>
          <p:cNvPr id="12" name="Text Placeholder 11"/>
          <p:cNvSpPr>
            <a:spLocks noGrp="1"/>
          </p:cNvSpPr>
          <p:nvPr>
            <p:ph type="body" sz="quarter" idx="10"/>
          </p:nvPr>
        </p:nvSpPr>
        <p:spPr>
          <a:xfrm>
            <a:off x="800100" y="209550"/>
            <a:ext cx="7543800" cy="762000"/>
          </a:xfrm>
          <a:prstGeom prst="rect">
            <a:avLst/>
          </a:prstGeom>
        </p:spPr>
        <p:txBody>
          <a:bodyPr/>
          <a:lstStyle>
            <a:lvl1pPr marL="0" indent="0" algn="ctr">
              <a:buNone/>
              <a:defRPr sz="4400" baseline="0">
                <a:solidFill>
                  <a:srgbClr val="E78E2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1"/>
          </p:nvPr>
        </p:nvSpPr>
        <p:spPr>
          <a:xfrm>
            <a:off x="800100" y="1109009"/>
            <a:ext cx="7543800" cy="3505200"/>
          </a:xfrm>
          <a:prstGeom prst="rect">
            <a:avLst/>
          </a:prstGeom>
        </p:spPr>
        <p:txBody>
          <a:bodyPr/>
          <a:lstStyle>
            <a:lvl1pPr marL="0" indent="0">
              <a:buNone/>
              <a:defRPr sz="2800">
                <a:solidFill>
                  <a:srgbClr val="00478A"/>
                </a:solidFill>
              </a:defRPr>
            </a:lvl1pPr>
            <a:lvl2pPr marL="457200" indent="0">
              <a:buNone/>
              <a:defRPr sz="2400">
                <a:solidFill>
                  <a:srgbClr val="00478A"/>
                </a:solidFill>
              </a:defRPr>
            </a:lvl2pPr>
            <a:lvl3pPr marL="914400" indent="0">
              <a:buNone/>
              <a:defRPr sz="2400">
                <a:solidFill>
                  <a:srgbClr val="00478A"/>
                </a:solidFill>
              </a:defRPr>
            </a:lvl3pPr>
            <a:lvl4pPr marL="1371600" indent="0">
              <a:buNone/>
              <a:defRPr sz="2400">
                <a:solidFill>
                  <a:srgbClr val="00478A"/>
                </a:solidFill>
              </a:defRPr>
            </a:lvl4pPr>
            <a:lvl5pPr marL="1828800" indent="0">
              <a:buNone/>
              <a:defRPr sz="2400">
                <a:solidFill>
                  <a:srgbClr val="00478A"/>
                </a:solidFill>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2.jpe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jpe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image" Target="../media/image2.jpe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1010" name="Picture 6"/>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11" name="Slide Number Placeholder 5"/>
          <p:cNvSpPr>
            <a:spLocks noGrp="1"/>
          </p:cNvSpPr>
          <p:nvPr>
            <p:ph type="sldNum" sz="quarter" idx="4"/>
          </p:nvPr>
        </p:nvSpPr>
        <p:spPr>
          <a:xfrm>
            <a:off x="7718425" y="4767263"/>
            <a:ext cx="1273175" cy="274637"/>
          </a:xfrm>
          <a:prstGeom prst="rect">
            <a:avLst/>
          </a:prstGeom>
        </p:spPr>
        <p:txBody>
          <a:bodyPr lIns="68580" tIns="34290" rIns="68580" bIns="34290"/>
          <a:lstStyle>
            <a:lvl1pPr algn="r">
              <a:defRPr>
                <a:solidFill>
                  <a:schemeClr val="bg1"/>
                </a:solidFill>
                <a:latin typeface="Arial" charset="0"/>
                <a:ea typeface="Arial" charset="0"/>
                <a:cs typeface="Arial" charset="0"/>
              </a:defRPr>
            </a:lvl1pPr>
          </a:lstStyle>
          <a:p>
            <a:pPr>
              <a:defRPr/>
            </a:pPr>
            <a:fld id="{4690DB02-03BB-4DFE-9ED0-1FD5B682A45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91" r:id="rId1"/>
  </p:sldLayoutIdLst>
  <p:txStyles>
    <p:titleStyle>
      <a:lvl1pPr algn="ctr" defTabSz="685800" rtl="0" eaLnBrk="0" fontAlgn="base" hangingPunct="0">
        <a:lnSpc>
          <a:spcPct val="90000"/>
        </a:lnSpc>
        <a:spcBef>
          <a:spcPct val="0"/>
        </a:spcBef>
        <a:spcAft>
          <a:spcPct val="0"/>
        </a:spcAft>
        <a:defRPr sz="4100" kern="1200">
          <a:solidFill>
            <a:srgbClr val="E09B1E"/>
          </a:solidFill>
          <a:latin typeface="Arial" charset="0"/>
          <a:ea typeface="Arial" charset="0"/>
          <a:cs typeface="Arial" charset="0"/>
        </a:defRPr>
      </a:lvl1pPr>
      <a:lvl2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2pPr>
      <a:lvl3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3pPr>
      <a:lvl4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4pPr>
      <a:lvl5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5pPr>
      <a:lvl6pPr marL="457200" algn="ctr" defTabSz="685800" rtl="0" fontAlgn="base">
        <a:lnSpc>
          <a:spcPct val="90000"/>
        </a:lnSpc>
        <a:spcBef>
          <a:spcPct val="0"/>
        </a:spcBef>
        <a:spcAft>
          <a:spcPct val="0"/>
        </a:spcAft>
        <a:defRPr sz="4100">
          <a:solidFill>
            <a:srgbClr val="E09B1E"/>
          </a:solidFill>
          <a:latin typeface="Arial" charset="0"/>
          <a:cs typeface="Arial" charset="0"/>
        </a:defRPr>
      </a:lvl6pPr>
      <a:lvl7pPr marL="914400" algn="ctr" defTabSz="685800" rtl="0" fontAlgn="base">
        <a:lnSpc>
          <a:spcPct val="90000"/>
        </a:lnSpc>
        <a:spcBef>
          <a:spcPct val="0"/>
        </a:spcBef>
        <a:spcAft>
          <a:spcPct val="0"/>
        </a:spcAft>
        <a:defRPr sz="4100">
          <a:solidFill>
            <a:srgbClr val="E09B1E"/>
          </a:solidFill>
          <a:latin typeface="Arial" charset="0"/>
          <a:cs typeface="Arial" charset="0"/>
        </a:defRPr>
      </a:lvl7pPr>
      <a:lvl8pPr marL="1371600" algn="ctr" defTabSz="685800" rtl="0" fontAlgn="base">
        <a:lnSpc>
          <a:spcPct val="90000"/>
        </a:lnSpc>
        <a:spcBef>
          <a:spcPct val="0"/>
        </a:spcBef>
        <a:spcAft>
          <a:spcPct val="0"/>
        </a:spcAft>
        <a:defRPr sz="4100">
          <a:solidFill>
            <a:srgbClr val="E09B1E"/>
          </a:solidFill>
          <a:latin typeface="Arial" charset="0"/>
          <a:cs typeface="Arial" charset="0"/>
        </a:defRPr>
      </a:lvl8pPr>
      <a:lvl9pPr marL="1828800" algn="ctr" defTabSz="685800" rtl="0" fontAlgn="base">
        <a:lnSpc>
          <a:spcPct val="90000"/>
        </a:lnSpc>
        <a:spcBef>
          <a:spcPct val="0"/>
        </a:spcBef>
        <a:spcAft>
          <a:spcPct val="0"/>
        </a:spcAft>
        <a:defRPr sz="4100">
          <a:solidFill>
            <a:srgbClr val="E09B1E"/>
          </a:solidFill>
          <a:latin typeface="Arial" charset="0"/>
          <a:cs typeface="Arial"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p:cNvPicPr>
            <a:picLocks noChangeAspect="1"/>
          </p:cNvPicPr>
          <p:nvPr/>
        </p:nvPicPr>
        <p:blipFill>
          <a:blip r:embed="rId24"/>
          <a:srcRect/>
          <a:stretch>
            <a:fillRect/>
          </a:stretch>
        </p:blipFill>
        <p:spPr bwMode="auto">
          <a:xfrm>
            <a:off x="0" y="0"/>
            <a:ext cx="9144000" cy="5143500"/>
          </a:xfrm>
          <a:prstGeom prst="rect">
            <a:avLst/>
          </a:prstGeom>
          <a:noFill/>
          <a:ln w="9525">
            <a:noFill/>
            <a:miter lim="800000"/>
            <a:headEnd/>
            <a:tailEnd/>
          </a:ln>
        </p:spPr>
      </p:pic>
      <p:sp>
        <p:nvSpPr>
          <p:cNvPr id="3075" name="Title Placeholder 1"/>
          <p:cNvSpPr>
            <a:spLocks noGrp="1"/>
          </p:cNvSpPr>
          <p:nvPr>
            <p:ph type="title"/>
          </p:nvPr>
        </p:nvSpPr>
        <p:spPr bwMode="auto">
          <a:xfrm>
            <a:off x="628650" y="274638"/>
            <a:ext cx="7886700" cy="993775"/>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a:t>Click to edit Master title style</a:t>
            </a:r>
          </a:p>
        </p:txBody>
      </p:sp>
      <p:sp>
        <p:nvSpPr>
          <p:cNvPr id="3076" name="Text Placeholder 2"/>
          <p:cNvSpPr>
            <a:spLocks noGrp="1"/>
          </p:cNvSpPr>
          <p:nvPr>
            <p:ph type="body" idx="1"/>
          </p:nvPr>
        </p:nvSpPr>
        <p:spPr bwMode="auto">
          <a:xfrm>
            <a:off x="628650" y="1370013"/>
            <a:ext cx="7886700" cy="2914650"/>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8425" y="4767263"/>
            <a:ext cx="1273175" cy="274637"/>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pPr>
              <a:defRPr/>
            </a:pPr>
            <a:fld id="{9C608457-EC92-425D-83EA-8E5DBC74799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58" r:id="rId20"/>
    <p:sldLayoutId id="2147484159" r:id="rId21"/>
    <p:sldLayoutId id="2147484160" r:id="rId22"/>
  </p:sldLayoutIdLst>
  <p:txStyles>
    <p:titleStyle>
      <a:lvl1pPr algn="l" defTabSz="684213" rtl="0" eaLnBrk="0" fontAlgn="base" hangingPunct="0">
        <a:lnSpc>
          <a:spcPct val="90000"/>
        </a:lnSpc>
        <a:spcBef>
          <a:spcPct val="0"/>
        </a:spcBef>
        <a:spcAft>
          <a:spcPct val="0"/>
        </a:spcAft>
        <a:defRPr sz="3300" b="1" kern="1200">
          <a:solidFill>
            <a:srgbClr val="E09B1E"/>
          </a:solidFill>
          <a:latin typeface="Arial" charset="0"/>
          <a:ea typeface="Arial" charset="0"/>
          <a:cs typeface="Arial" charset="0"/>
        </a:defRPr>
      </a:lvl1pPr>
      <a:lvl2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2pPr>
      <a:lvl3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3pPr>
      <a:lvl4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4pPr>
      <a:lvl5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5pPr>
      <a:lvl6pPr marL="457200" algn="l" defTabSz="684213" rtl="0" fontAlgn="base">
        <a:lnSpc>
          <a:spcPct val="90000"/>
        </a:lnSpc>
        <a:spcBef>
          <a:spcPct val="0"/>
        </a:spcBef>
        <a:spcAft>
          <a:spcPct val="0"/>
        </a:spcAft>
        <a:defRPr sz="3300" b="1">
          <a:solidFill>
            <a:srgbClr val="E09B1E"/>
          </a:solidFill>
          <a:latin typeface="Arial" charset="0"/>
          <a:cs typeface="Arial" charset="0"/>
        </a:defRPr>
      </a:lvl6pPr>
      <a:lvl7pPr marL="914400" algn="l" defTabSz="684213" rtl="0" fontAlgn="base">
        <a:lnSpc>
          <a:spcPct val="90000"/>
        </a:lnSpc>
        <a:spcBef>
          <a:spcPct val="0"/>
        </a:spcBef>
        <a:spcAft>
          <a:spcPct val="0"/>
        </a:spcAft>
        <a:defRPr sz="3300" b="1">
          <a:solidFill>
            <a:srgbClr val="E09B1E"/>
          </a:solidFill>
          <a:latin typeface="Arial" charset="0"/>
          <a:cs typeface="Arial" charset="0"/>
        </a:defRPr>
      </a:lvl7pPr>
      <a:lvl8pPr marL="1371600" algn="l" defTabSz="684213" rtl="0" fontAlgn="base">
        <a:lnSpc>
          <a:spcPct val="90000"/>
        </a:lnSpc>
        <a:spcBef>
          <a:spcPct val="0"/>
        </a:spcBef>
        <a:spcAft>
          <a:spcPct val="0"/>
        </a:spcAft>
        <a:defRPr sz="3300" b="1">
          <a:solidFill>
            <a:srgbClr val="E09B1E"/>
          </a:solidFill>
          <a:latin typeface="Arial" charset="0"/>
          <a:cs typeface="Arial" charset="0"/>
        </a:defRPr>
      </a:lvl8pPr>
      <a:lvl9pPr marL="1828800" algn="l" defTabSz="684213" rtl="0" fontAlgn="base">
        <a:lnSpc>
          <a:spcPct val="90000"/>
        </a:lnSpc>
        <a:spcBef>
          <a:spcPct val="0"/>
        </a:spcBef>
        <a:spcAft>
          <a:spcPct val="0"/>
        </a:spcAft>
        <a:defRPr sz="3300" b="1">
          <a:solidFill>
            <a:srgbClr val="E09B1E"/>
          </a:solidFill>
          <a:latin typeface="Arial" charset="0"/>
          <a:cs typeface="Arial" charset="0"/>
        </a:defRPr>
      </a:lvl9pPr>
    </p:titleStyle>
    <p:bodyStyle>
      <a:lvl1pPr marL="169863" indent="-169863" algn="l" defTabSz="684213"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2763" indent="-169863" algn="l" defTabSz="684213"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5663" indent="-169863" algn="l" defTabSz="684213"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1985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14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554" name="Picture 6"/>
          <p:cNvPicPr>
            <a:picLocks noChangeAspect="1"/>
          </p:cNvPicPr>
          <p:nvPr/>
        </p:nvPicPr>
        <p:blipFill>
          <a:blip r:embed="rId9"/>
          <a:srcRect/>
          <a:stretch>
            <a:fillRect/>
          </a:stretch>
        </p:blipFill>
        <p:spPr bwMode="auto">
          <a:xfrm>
            <a:off x="0" y="0"/>
            <a:ext cx="9144000" cy="5143500"/>
          </a:xfrm>
          <a:prstGeom prst="rect">
            <a:avLst/>
          </a:prstGeom>
          <a:noFill/>
          <a:ln w="9525">
            <a:noFill/>
            <a:miter lim="800000"/>
            <a:headEnd/>
            <a:tailEnd/>
          </a:ln>
        </p:spPr>
      </p:pic>
      <p:sp>
        <p:nvSpPr>
          <p:cNvPr id="11" name="Slide Number Placeholder 5"/>
          <p:cNvSpPr>
            <a:spLocks noGrp="1"/>
          </p:cNvSpPr>
          <p:nvPr>
            <p:ph type="sldNum" sz="quarter" idx="4"/>
          </p:nvPr>
        </p:nvSpPr>
        <p:spPr>
          <a:xfrm>
            <a:off x="7718425" y="4767263"/>
            <a:ext cx="1273175" cy="274637"/>
          </a:xfrm>
          <a:prstGeom prst="rect">
            <a:avLst/>
          </a:prstGeom>
        </p:spPr>
        <p:txBody>
          <a:bodyPr lIns="68580" tIns="34290" rIns="68580" bIns="34290"/>
          <a:lstStyle>
            <a:lvl1pPr algn="r">
              <a:defRPr>
                <a:solidFill>
                  <a:schemeClr val="bg1"/>
                </a:solidFill>
                <a:latin typeface="Arial" charset="0"/>
                <a:ea typeface="Arial" charset="0"/>
                <a:cs typeface="Arial" charset="0"/>
              </a:defRPr>
            </a:lvl1pPr>
          </a:lstStyle>
          <a:p>
            <a:pPr>
              <a:defRPr/>
            </a:pPr>
            <a:fld id="{149B3D7B-E670-47F6-B153-FA2B0E942C3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98" r:id="rId1"/>
    <p:sldLayoutId id="2147484125" r:id="rId2"/>
    <p:sldLayoutId id="2147484126" r:id="rId3"/>
    <p:sldLayoutId id="2147484127" r:id="rId4"/>
    <p:sldLayoutId id="2147484128" r:id="rId5"/>
    <p:sldLayoutId id="2147484129" r:id="rId6"/>
    <p:sldLayoutId id="2147484130" r:id="rId7"/>
  </p:sldLayoutIdLst>
  <p:txStyles>
    <p:titleStyle>
      <a:lvl1pPr algn="ctr" defTabSz="685800" rtl="0" eaLnBrk="0" fontAlgn="base" hangingPunct="0">
        <a:lnSpc>
          <a:spcPct val="90000"/>
        </a:lnSpc>
        <a:spcBef>
          <a:spcPct val="0"/>
        </a:spcBef>
        <a:spcAft>
          <a:spcPct val="0"/>
        </a:spcAft>
        <a:defRPr sz="4100" kern="1200">
          <a:solidFill>
            <a:srgbClr val="E09B1E"/>
          </a:solidFill>
          <a:latin typeface="Arial" charset="0"/>
          <a:ea typeface="Arial" charset="0"/>
          <a:cs typeface="Arial" charset="0"/>
        </a:defRPr>
      </a:lvl1pPr>
      <a:lvl2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2pPr>
      <a:lvl3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3pPr>
      <a:lvl4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4pPr>
      <a:lvl5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5pPr>
      <a:lvl6pPr marL="457200" algn="ctr" defTabSz="685800" rtl="0" fontAlgn="base">
        <a:lnSpc>
          <a:spcPct val="90000"/>
        </a:lnSpc>
        <a:spcBef>
          <a:spcPct val="0"/>
        </a:spcBef>
        <a:spcAft>
          <a:spcPct val="0"/>
        </a:spcAft>
        <a:defRPr sz="4100">
          <a:solidFill>
            <a:srgbClr val="E09B1E"/>
          </a:solidFill>
          <a:latin typeface="Arial" charset="0"/>
          <a:cs typeface="Arial" charset="0"/>
        </a:defRPr>
      </a:lvl6pPr>
      <a:lvl7pPr marL="914400" algn="ctr" defTabSz="685800" rtl="0" fontAlgn="base">
        <a:lnSpc>
          <a:spcPct val="90000"/>
        </a:lnSpc>
        <a:spcBef>
          <a:spcPct val="0"/>
        </a:spcBef>
        <a:spcAft>
          <a:spcPct val="0"/>
        </a:spcAft>
        <a:defRPr sz="4100">
          <a:solidFill>
            <a:srgbClr val="E09B1E"/>
          </a:solidFill>
          <a:latin typeface="Arial" charset="0"/>
          <a:cs typeface="Arial" charset="0"/>
        </a:defRPr>
      </a:lvl7pPr>
      <a:lvl8pPr marL="1371600" algn="ctr" defTabSz="685800" rtl="0" fontAlgn="base">
        <a:lnSpc>
          <a:spcPct val="90000"/>
        </a:lnSpc>
        <a:spcBef>
          <a:spcPct val="0"/>
        </a:spcBef>
        <a:spcAft>
          <a:spcPct val="0"/>
        </a:spcAft>
        <a:defRPr sz="4100">
          <a:solidFill>
            <a:srgbClr val="E09B1E"/>
          </a:solidFill>
          <a:latin typeface="Arial" charset="0"/>
          <a:cs typeface="Arial" charset="0"/>
        </a:defRPr>
      </a:lvl8pPr>
      <a:lvl9pPr marL="1828800" algn="ctr" defTabSz="685800" rtl="0" fontAlgn="base">
        <a:lnSpc>
          <a:spcPct val="90000"/>
        </a:lnSpc>
        <a:spcBef>
          <a:spcPct val="0"/>
        </a:spcBef>
        <a:spcAft>
          <a:spcPct val="0"/>
        </a:spcAft>
        <a:defRPr sz="4100">
          <a:solidFill>
            <a:srgbClr val="E09B1E"/>
          </a:solidFill>
          <a:latin typeface="Arial" charset="0"/>
          <a:cs typeface="Arial"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746" name="Picture 6"/>
          <p:cNvPicPr>
            <a:picLocks noChangeAspect="1"/>
          </p:cNvPicPr>
          <p:nvPr/>
        </p:nvPicPr>
        <p:blipFill>
          <a:blip r:embed="rId17"/>
          <a:srcRect/>
          <a:stretch>
            <a:fillRect/>
          </a:stretch>
        </p:blipFill>
        <p:spPr bwMode="auto">
          <a:xfrm>
            <a:off x="0" y="0"/>
            <a:ext cx="9144000" cy="5143500"/>
          </a:xfrm>
          <a:prstGeom prst="rect">
            <a:avLst/>
          </a:prstGeom>
          <a:noFill/>
          <a:ln w="9525">
            <a:noFill/>
            <a:miter lim="800000"/>
            <a:headEnd/>
            <a:tailEnd/>
          </a:ln>
        </p:spPr>
      </p:pic>
      <p:sp>
        <p:nvSpPr>
          <p:cNvPr id="31747" name="Title Placeholder 1"/>
          <p:cNvSpPr>
            <a:spLocks noGrp="1"/>
          </p:cNvSpPr>
          <p:nvPr>
            <p:ph type="title"/>
          </p:nvPr>
        </p:nvSpPr>
        <p:spPr bwMode="auto">
          <a:xfrm>
            <a:off x="628650" y="274638"/>
            <a:ext cx="7886700" cy="993775"/>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a:t>Click to edit Master title style</a:t>
            </a:r>
          </a:p>
        </p:txBody>
      </p:sp>
      <p:sp>
        <p:nvSpPr>
          <p:cNvPr id="31748" name="Text Placeholder 2"/>
          <p:cNvSpPr>
            <a:spLocks noGrp="1"/>
          </p:cNvSpPr>
          <p:nvPr>
            <p:ph type="body" idx="1"/>
          </p:nvPr>
        </p:nvSpPr>
        <p:spPr bwMode="auto">
          <a:xfrm>
            <a:off x="628650" y="1370013"/>
            <a:ext cx="7886700" cy="2914650"/>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8425" y="4767263"/>
            <a:ext cx="1273175" cy="274637"/>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pPr>
              <a:defRPr/>
            </a:pPr>
            <a:fld id="{67B5C12C-5E88-478D-A99D-66C532AED78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31" r:id="rId7"/>
    <p:sldLayoutId id="2147484132" r:id="rId8"/>
    <p:sldLayoutId id="2147484133" r:id="rId9"/>
    <p:sldLayoutId id="2147484134" r:id="rId10"/>
    <p:sldLayoutId id="2147484135" r:id="rId11"/>
    <p:sldLayoutId id="2147484136" r:id="rId12"/>
    <p:sldLayoutId id="2147484161" r:id="rId13"/>
    <p:sldLayoutId id="2147484162" r:id="rId14"/>
    <p:sldLayoutId id="2147484163" r:id="rId15"/>
  </p:sldLayoutIdLst>
  <p:txStyles>
    <p:titleStyle>
      <a:lvl1pPr algn="l" defTabSz="684213" rtl="0" eaLnBrk="0" fontAlgn="base" hangingPunct="0">
        <a:lnSpc>
          <a:spcPct val="90000"/>
        </a:lnSpc>
        <a:spcBef>
          <a:spcPct val="0"/>
        </a:spcBef>
        <a:spcAft>
          <a:spcPct val="0"/>
        </a:spcAft>
        <a:defRPr sz="3300" b="1" kern="1200">
          <a:solidFill>
            <a:srgbClr val="E09B1E"/>
          </a:solidFill>
          <a:latin typeface="Arial" charset="0"/>
          <a:ea typeface="Arial" charset="0"/>
          <a:cs typeface="Arial" charset="0"/>
        </a:defRPr>
      </a:lvl1pPr>
      <a:lvl2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2pPr>
      <a:lvl3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3pPr>
      <a:lvl4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4pPr>
      <a:lvl5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5pPr>
      <a:lvl6pPr marL="457200" algn="l" defTabSz="684213" rtl="0" fontAlgn="base">
        <a:lnSpc>
          <a:spcPct val="90000"/>
        </a:lnSpc>
        <a:spcBef>
          <a:spcPct val="0"/>
        </a:spcBef>
        <a:spcAft>
          <a:spcPct val="0"/>
        </a:spcAft>
        <a:defRPr sz="3300" b="1">
          <a:solidFill>
            <a:srgbClr val="E09B1E"/>
          </a:solidFill>
          <a:latin typeface="Arial" charset="0"/>
          <a:cs typeface="Arial" charset="0"/>
        </a:defRPr>
      </a:lvl6pPr>
      <a:lvl7pPr marL="914400" algn="l" defTabSz="684213" rtl="0" fontAlgn="base">
        <a:lnSpc>
          <a:spcPct val="90000"/>
        </a:lnSpc>
        <a:spcBef>
          <a:spcPct val="0"/>
        </a:spcBef>
        <a:spcAft>
          <a:spcPct val="0"/>
        </a:spcAft>
        <a:defRPr sz="3300" b="1">
          <a:solidFill>
            <a:srgbClr val="E09B1E"/>
          </a:solidFill>
          <a:latin typeface="Arial" charset="0"/>
          <a:cs typeface="Arial" charset="0"/>
        </a:defRPr>
      </a:lvl7pPr>
      <a:lvl8pPr marL="1371600" algn="l" defTabSz="684213" rtl="0" fontAlgn="base">
        <a:lnSpc>
          <a:spcPct val="90000"/>
        </a:lnSpc>
        <a:spcBef>
          <a:spcPct val="0"/>
        </a:spcBef>
        <a:spcAft>
          <a:spcPct val="0"/>
        </a:spcAft>
        <a:defRPr sz="3300" b="1">
          <a:solidFill>
            <a:srgbClr val="E09B1E"/>
          </a:solidFill>
          <a:latin typeface="Arial" charset="0"/>
          <a:cs typeface="Arial" charset="0"/>
        </a:defRPr>
      </a:lvl8pPr>
      <a:lvl9pPr marL="1828800" algn="l" defTabSz="684213" rtl="0" fontAlgn="base">
        <a:lnSpc>
          <a:spcPct val="90000"/>
        </a:lnSpc>
        <a:spcBef>
          <a:spcPct val="0"/>
        </a:spcBef>
        <a:spcAft>
          <a:spcPct val="0"/>
        </a:spcAft>
        <a:defRPr sz="3300" b="1">
          <a:solidFill>
            <a:srgbClr val="E09B1E"/>
          </a:solidFill>
          <a:latin typeface="Arial" charset="0"/>
          <a:cs typeface="Arial" charset="0"/>
        </a:defRPr>
      </a:lvl9pPr>
    </p:titleStyle>
    <p:bodyStyle>
      <a:lvl1pPr marL="169863" indent="-169863" algn="l" defTabSz="684213"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2763" indent="-169863" algn="l" defTabSz="684213"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5663" indent="-169863" algn="l" defTabSz="684213"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1985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14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5058" name="Picture 6"/>
          <p:cNvPicPr>
            <a:picLocks noChangeAspect="1"/>
          </p:cNvPicPr>
          <p:nvPr/>
        </p:nvPicPr>
        <p:blipFill>
          <a:blip r:embed="rId9"/>
          <a:srcRect/>
          <a:stretch>
            <a:fillRect/>
          </a:stretch>
        </p:blipFill>
        <p:spPr bwMode="auto">
          <a:xfrm>
            <a:off x="0" y="0"/>
            <a:ext cx="9144000" cy="5143500"/>
          </a:xfrm>
          <a:prstGeom prst="rect">
            <a:avLst/>
          </a:prstGeom>
          <a:noFill/>
          <a:ln w="9525">
            <a:noFill/>
            <a:miter lim="800000"/>
            <a:headEnd/>
            <a:tailEnd/>
          </a:ln>
        </p:spPr>
      </p:pic>
      <p:sp>
        <p:nvSpPr>
          <p:cNvPr id="11" name="Slide Number Placeholder 5"/>
          <p:cNvSpPr>
            <a:spLocks noGrp="1"/>
          </p:cNvSpPr>
          <p:nvPr>
            <p:ph type="sldNum" sz="quarter" idx="4"/>
          </p:nvPr>
        </p:nvSpPr>
        <p:spPr>
          <a:xfrm>
            <a:off x="7718425" y="4767263"/>
            <a:ext cx="1273175" cy="274637"/>
          </a:xfrm>
          <a:prstGeom prst="rect">
            <a:avLst/>
          </a:prstGeom>
        </p:spPr>
        <p:txBody>
          <a:bodyPr lIns="68580" tIns="34290" rIns="68580" bIns="34290"/>
          <a:lstStyle>
            <a:lvl1pPr algn="r">
              <a:defRPr>
                <a:solidFill>
                  <a:schemeClr val="bg1"/>
                </a:solidFill>
                <a:latin typeface="Arial" charset="0"/>
                <a:ea typeface="Arial" charset="0"/>
                <a:cs typeface="Arial" charset="0"/>
              </a:defRPr>
            </a:lvl1pPr>
          </a:lstStyle>
          <a:p>
            <a:pPr>
              <a:defRPr/>
            </a:pPr>
            <a:fld id="{358FA081-A9FA-44B3-B2F6-0BF9CBAD7DE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5" r:id="rId1"/>
    <p:sldLayoutId id="2147484137" r:id="rId2"/>
    <p:sldLayoutId id="2147484138" r:id="rId3"/>
    <p:sldLayoutId id="2147484139" r:id="rId4"/>
    <p:sldLayoutId id="2147484140" r:id="rId5"/>
    <p:sldLayoutId id="2147484141" r:id="rId6"/>
    <p:sldLayoutId id="2147484142" r:id="rId7"/>
  </p:sldLayoutIdLst>
  <p:txStyles>
    <p:titleStyle>
      <a:lvl1pPr algn="ctr" defTabSz="685800" rtl="0" eaLnBrk="0" fontAlgn="base" hangingPunct="0">
        <a:lnSpc>
          <a:spcPct val="90000"/>
        </a:lnSpc>
        <a:spcBef>
          <a:spcPct val="0"/>
        </a:spcBef>
        <a:spcAft>
          <a:spcPct val="0"/>
        </a:spcAft>
        <a:defRPr sz="4100" kern="1200">
          <a:solidFill>
            <a:srgbClr val="E09B1E"/>
          </a:solidFill>
          <a:latin typeface="Arial" charset="0"/>
          <a:ea typeface="Arial" charset="0"/>
          <a:cs typeface="Arial" charset="0"/>
        </a:defRPr>
      </a:lvl1pPr>
      <a:lvl2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2pPr>
      <a:lvl3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3pPr>
      <a:lvl4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4pPr>
      <a:lvl5pPr algn="ctr" defTabSz="685800" rtl="0" eaLnBrk="0" fontAlgn="base" hangingPunct="0">
        <a:lnSpc>
          <a:spcPct val="90000"/>
        </a:lnSpc>
        <a:spcBef>
          <a:spcPct val="0"/>
        </a:spcBef>
        <a:spcAft>
          <a:spcPct val="0"/>
        </a:spcAft>
        <a:defRPr sz="4100">
          <a:solidFill>
            <a:srgbClr val="E09B1E"/>
          </a:solidFill>
          <a:latin typeface="Arial" charset="0"/>
          <a:cs typeface="Arial" charset="0"/>
        </a:defRPr>
      </a:lvl5pPr>
      <a:lvl6pPr marL="457200" algn="ctr" defTabSz="685800" rtl="0" fontAlgn="base">
        <a:lnSpc>
          <a:spcPct val="90000"/>
        </a:lnSpc>
        <a:spcBef>
          <a:spcPct val="0"/>
        </a:spcBef>
        <a:spcAft>
          <a:spcPct val="0"/>
        </a:spcAft>
        <a:defRPr sz="4100">
          <a:solidFill>
            <a:srgbClr val="E09B1E"/>
          </a:solidFill>
          <a:latin typeface="Arial" charset="0"/>
          <a:cs typeface="Arial" charset="0"/>
        </a:defRPr>
      </a:lvl6pPr>
      <a:lvl7pPr marL="914400" algn="ctr" defTabSz="685800" rtl="0" fontAlgn="base">
        <a:lnSpc>
          <a:spcPct val="90000"/>
        </a:lnSpc>
        <a:spcBef>
          <a:spcPct val="0"/>
        </a:spcBef>
        <a:spcAft>
          <a:spcPct val="0"/>
        </a:spcAft>
        <a:defRPr sz="4100">
          <a:solidFill>
            <a:srgbClr val="E09B1E"/>
          </a:solidFill>
          <a:latin typeface="Arial" charset="0"/>
          <a:cs typeface="Arial" charset="0"/>
        </a:defRPr>
      </a:lvl7pPr>
      <a:lvl8pPr marL="1371600" algn="ctr" defTabSz="685800" rtl="0" fontAlgn="base">
        <a:lnSpc>
          <a:spcPct val="90000"/>
        </a:lnSpc>
        <a:spcBef>
          <a:spcPct val="0"/>
        </a:spcBef>
        <a:spcAft>
          <a:spcPct val="0"/>
        </a:spcAft>
        <a:defRPr sz="4100">
          <a:solidFill>
            <a:srgbClr val="E09B1E"/>
          </a:solidFill>
          <a:latin typeface="Arial" charset="0"/>
          <a:cs typeface="Arial" charset="0"/>
        </a:defRPr>
      </a:lvl8pPr>
      <a:lvl9pPr marL="1828800" algn="ctr" defTabSz="685800" rtl="0" fontAlgn="base">
        <a:lnSpc>
          <a:spcPct val="90000"/>
        </a:lnSpc>
        <a:spcBef>
          <a:spcPct val="0"/>
        </a:spcBef>
        <a:spcAft>
          <a:spcPct val="0"/>
        </a:spcAft>
        <a:defRPr sz="4100">
          <a:solidFill>
            <a:srgbClr val="E09B1E"/>
          </a:solidFill>
          <a:latin typeface="Arial" charset="0"/>
          <a:cs typeface="Arial"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250" name="Picture 6"/>
          <p:cNvPicPr>
            <a:picLocks noChangeAspect="1"/>
          </p:cNvPicPr>
          <p:nvPr/>
        </p:nvPicPr>
        <p:blipFill>
          <a:blip r:embed="rId23"/>
          <a:srcRect/>
          <a:stretch>
            <a:fillRect/>
          </a:stretch>
        </p:blipFill>
        <p:spPr bwMode="auto">
          <a:xfrm>
            <a:off x="0" y="0"/>
            <a:ext cx="9144000" cy="5143500"/>
          </a:xfrm>
          <a:prstGeom prst="rect">
            <a:avLst/>
          </a:prstGeom>
          <a:noFill/>
          <a:ln w="9525">
            <a:noFill/>
            <a:miter lim="800000"/>
            <a:headEnd/>
            <a:tailEnd/>
          </a:ln>
        </p:spPr>
      </p:pic>
      <p:sp>
        <p:nvSpPr>
          <p:cNvPr id="53251" name="Title Placeholder 1"/>
          <p:cNvSpPr>
            <a:spLocks noGrp="1"/>
          </p:cNvSpPr>
          <p:nvPr>
            <p:ph type="title"/>
          </p:nvPr>
        </p:nvSpPr>
        <p:spPr bwMode="auto">
          <a:xfrm>
            <a:off x="628650" y="274638"/>
            <a:ext cx="7886700" cy="993775"/>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a:t>Click to edit Master title style</a:t>
            </a:r>
          </a:p>
        </p:txBody>
      </p:sp>
      <p:sp>
        <p:nvSpPr>
          <p:cNvPr id="53252" name="Text Placeholder 2"/>
          <p:cNvSpPr>
            <a:spLocks noGrp="1"/>
          </p:cNvSpPr>
          <p:nvPr>
            <p:ph type="body" idx="1"/>
          </p:nvPr>
        </p:nvSpPr>
        <p:spPr bwMode="auto">
          <a:xfrm>
            <a:off x="628650" y="1370013"/>
            <a:ext cx="7886700" cy="2914650"/>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7718425" y="4767263"/>
            <a:ext cx="1273175" cy="274637"/>
          </a:xfrm>
          <a:prstGeom prst="rect">
            <a:avLst/>
          </a:prstGeom>
        </p:spPr>
        <p:txBody>
          <a:bodyPr lIns="68579" tIns="34289" rIns="68579" bIns="34289"/>
          <a:lstStyle>
            <a:lvl1pPr algn="r">
              <a:defRPr>
                <a:solidFill>
                  <a:schemeClr val="bg1"/>
                </a:solidFill>
                <a:latin typeface="Arial" charset="0"/>
                <a:ea typeface="Arial" charset="0"/>
                <a:cs typeface="Arial" charset="0"/>
              </a:defRPr>
            </a:lvl1pPr>
          </a:lstStyle>
          <a:p>
            <a:pPr>
              <a:defRPr/>
            </a:pPr>
            <a:fld id="{6CCDCF81-2BAB-4650-A571-B7B396ACC5D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Lst>
  <p:txStyles>
    <p:titleStyle>
      <a:lvl1pPr algn="l" defTabSz="684213" rtl="0" eaLnBrk="0" fontAlgn="base" hangingPunct="0">
        <a:lnSpc>
          <a:spcPct val="90000"/>
        </a:lnSpc>
        <a:spcBef>
          <a:spcPct val="0"/>
        </a:spcBef>
        <a:spcAft>
          <a:spcPct val="0"/>
        </a:spcAft>
        <a:defRPr sz="3300" b="1" kern="1200">
          <a:solidFill>
            <a:srgbClr val="E09B1E"/>
          </a:solidFill>
          <a:latin typeface="Arial" charset="0"/>
          <a:ea typeface="Arial" charset="0"/>
          <a:cs typeface="Arial" charset="0"/>
        </a:defRPr>
      </a:lvl1pPr>
      <a:lvl2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2pPr>
      <a:lvl3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3pPr>
      <a:lvl4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4pPr>
      <a:lvl5pPr algn="l" defTabSz="684213" rtl="0" eaLnBrk="0" fontAlgn="base" hangingPunct="0">
        <a:lnSpc>
          <a:spcPct val="90000"/>
        </a:lnSpc>
        <a:spcBef>
          <a:spcPct val="0"/>
        </a:spcBef>
        <a:spcAft>
          <a:spcPct val="0"/>
        </a:spcAft>
        <a:defRPr sz="3300" b="1">
          <a:solidFill>
            <a:srgbClr val="E09B1E"/>
          </a:solidFill>
          <a:latin typeface="Arial" charset="0"/>
          <a:cs typeface="Arial" charset="0"/>
        </a:defRPr>
      </a:lvl5pPr>
      <a:lvl6pPr marL="457200" algn="l" defTabSz="684213" rtl="0" fontAlgn="base">
        <a:lnSpc>
          <a:spcPct val="90000"/>
        </a:lnSpc>
        <a:spcBef>
          <a:spcPct val="0"/>
        </a:spcBef>
        <a:spcAft>
          <a:spcPct val="0"/>
        </a:spcAft>
        <a:defRPr sz="3300" b="1">
          <a:solidFill>
            <a:srgbClr val="E09B1E"/>
          </a:solidFill>
          <a:latin typeface="Arial" charset="0"/>
          <a:cs typeface="Arial" charset="0"/>
        </a:defRPr>
      </a:lvl6pPr>
      <a:lvl7pPr marL="914400" algn="l" defTabSz="684213" rtl="0" fontAlgn="base">
        <a:lnSpc>
          <a:spcPct val="90000"/>
        </a:lnSpc>
        <a:spcBef>
          <a:spcPct val="0"/>
        </a:spcBef>
        <a:spcAft>
          <a:spcPct val="0"/>
        </a:spcAft>
        <a:defRPr sz="3300" b="1">
          <a:solidFill>
            <a:srgbClr val="E09B1E"/>
          </a:solidFill>
          <a:latin typeface="Arial" charset="0"/>
          <a:cs typeface="Arial" charset="0"/>
        </a:defRPr>
      </a:lvl7pPr>
      <a:lvl8pPr marL="1371600" algn="l" defTabSz="684213" rtl="0" fontAlgn="base">
        <a:lnSpc>
          <a:spcPct val="90000"/>
        </a:lnSpc>
        <a:spcBef>
          <a:spcPct val="0"/>
        </a:spcBef>
        <a:spcAft>
          <a:spcPct val="0"/>
        </a:spcAft>
        <a:defRPr sz="3300" b="1">
          <a:solidFill>
            <a:srgbClr val="E09B1E"/>
          </a:solidFill>
          <a:latin typeface="Arial" charset="0"/>
          <a:cs typeface="Arial" charset="0"/>
        </a:defRPr>
      </a:lvl8pPr>
      <a:lvl9pPr marL="1828800" algn="l" defTabSz="684213" rtl="0" fontAlgn="base">
        <a:lnSpc>
          <a:spcPct val="90000"/>
        </a:lnSpc>
        <a:spcBef>
          <a:spcPct val="0"/>
        </a:spcBef>
        <a:spcAft>
          <a:spcPct val="0"/>
        </a:spcAft>
        <a:defRPr sz="3300" b="1">
          <a:solidFill>
            <a:srgbClr val="E09B1E"/>
          </a:solidFill>
          <a:latin typeface="Arial" charset="0"/>
          <a:cs typeface="Arial" charset="0"/>
        </a:defRPr>
      </a:lvl9pPr>
    </p:titleStyle>
    <p:bodyStyle>
      <a:lvl1pPr marL="169863" indent="-169863" algn="l" defTabSz="684213" rtl="0" eaLnBrk="0" fontAlgn="base" hangingPunct="0">
        <a:lnSpc>
          <a:spcPct val="90000"/>
        </a:lnSpc>
        <a:spcBef>
          <a:spcPts val="750"/>
        </a:spcBef>
        <a:spcAft>
          <a:spcPct val="0"/>
        </a:spcAft>
        <a:buFont typeface="Arial" charset="0"/>
        <a:buChar char="•"/>
        <a:defRPr sz="2100" kern="1200">
          <a:solidFill>
            <a:schemeClr val="tx1"/>
          </a:solidFill>
          <a:latin typeface="Arial" charset="0"/>
          <a:ea typeface="Arial" charset="0"/>
          <a:cs typeface="Arial" charset="0"/>
        </a:defRPr>
      </a:lvl1pPr>
      <a:lvl2pPr marL="512763" indent="-169863" algn="l" defTabSz="684213" rtl="0" eaLnBrk="0" fontAlgn="base" hangingPunct="0">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2pPr>
      <a:lvl3pPr marL="855663" indent="-169863" algn="l" defTabSz="684213" rtl="0" eaLnBrk="0" fontAlgn="base" hangingPunct="0">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3pPr>
      <a:lvl4pPr marL="11985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4pPr>
      <a:lvl5pPr marL="15414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0.xml"/><Relationship Id="rId4" Type="http://schemas.openxmlformats.org/officeDocument/2006/relationships/image" Target="../media/image129.jpeg"/></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39.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39.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oeF6rFN9org&amp;t=12s" TargetMode="External"/><Relationship Id="rId2" Type="http://schemas.openxmlformats.org/officeDocument/2006/relationships/image" Target="../media/image151.pn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jpg"/><Relationship Id="rId7" Type="http://schemas.openxmlformats.org/officeDocument/2006/relationships/image" Target="../media/image156.jpeg"/><Relationship Id="rId2" Type="http://schemas.openxmlformats.org/officeDocument/2006/relationships/image" Target="../media/image152.jpeg"/><Relationship Id="rId1" Type="http://schemas.openxmlformats.org/officeDocument/2006/relationships/slideLayout" Target="../slideLayouts/slideLayout40.xml"/><Relationship Id="rId6" Type="http://schemas.openxmlformats.org/officeDocument/2006/relationships/image" Target="../media/image155.jpg"/><Relationship Id="rId5" Type="http://schemas.openxmlformats.org/officeDocument/2006/relationships/image" Target="../media/image154.jpeg"/><Relationship Id="rId4" Type="http://schemas.openxmlformats.org/officeDocument/2006/relationships/hyperlink" Target="https://www.google.com/imgres?imgurl=https%3A%2F%2Falexcannabisclinic.com%2Fwp-content%2Fuploads%2F2018%2F05%2FCannabis-Hash-Oil.jpg&amp;imgrefurl=https%3A%2F%2Falexcannabisclinic.com%2Fproduct%2Fbuy-cannabis-hash-oil-online-order-cannabis-hash-oil-online%2F&amp;docid=23CDiuPd5JZesM&amp;tbnid=3p4ADVM2KAWkoM%3A&amp;vet=10ahUKEwjat6vgncnjAhUKTN8KHZnBDJ4QMwiUASgCMAI..i&amp;w=448&amp;h=300&amp;bih=751&amp;biw=1536&amp;q=marijuana%20hash%20oil&amp;ved=0ahUKEwjat6vgncnjAhUKTN8KHZnBDJ4QMwiUASgCMAI&amp;iact=mrc&amp;uact=8"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0.xml"/><Relationship Id="rId4" Type="http://schemas.openxmlformats.org/officeDocument/2006/relationships/image" Target="../media/image159.jpeg"/></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pUhJnKKQDTE" TargetMode="External"/><Relationship Id="rId2" Type="http://schemas.openxmlformats.org/officeDocument/2006/relationships/image" Target="../media/image160.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162.jpeg"/></Relationships>
</file>

<file path=ppt/slides/_rels/slide11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2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s://www.google.com/imgres?imgurl=https%3A%2F%2Fdrugabuse.com%2Fwp-content%2Fuploads%2Fdrugabuse-m_matin_8_26_16_-18-marijuana-overdose-2.jpg&amp;imgrefurl=https%3A%2F%2Fdrugabuse.com%2Fmarijuana-abuse%2Foverdose%2F&amp;docid=3MQ_EgGIZxaESM&amp;tbnid=ybb3OFInALZtHM%3A&amp;vet=10ahUKEwjB0M3WosnjAhVwpVkKHVpCDw4QMwhOKAYwBg..i&amp;w=500&amp;h=335&amp;bih=751&amp;biw=1536&amp;q=marijuana%20overdose%20%20picture&amp;ved=0ahUKEwjB0M3WosnjAhVwpVkKHVpCDw4QMwhOKAYwBg&amp;iact=mrc&amp;uact=8" TargetMode="External"/><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3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hyperlink" Target="https://www.youtube.com/watch?v=zTeaOTkjut0"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39.xml"/><Relationship Id="rId4" Type="http://schemas.openxmlformats.org/officeDocument/2006/relationships/image" Target="../media/image173.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0.xml"/><Relationship Id="rId1" Type="http://schemas.openxmlformats.org/officeDocument/2006/relationships/slideLayout" Target="../slideLayouts/slideLayout40.xml"/><Relationship Id="rId5" Type="http://schemas.openxmlformats.org/officeDocument/2006/relationships/image" Target="../media/image176.jpeg"/><Relationship Id="rId4" Type="http://schemas.openxmlformats.org/officeDocument/2006/relationships/image" Target="../media/image175.png"/></Relationships>
</file>

<file path=ppt/slides/_rels/slide13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4.xml"/></Relationships>
</file>

<file path=ppt/slides/_rels/slide13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hyperlink" Target="http://www.erowid.org/" TargetMode="External"/><Relationship Id="rId2" Type="http://schemas.openxmlformats.org/officeDocument/2006/relationships/hyperlink" Target="http://www.nida.nih.gov/" TargetMode="External"/><Relationship Id="rId1" Type="http://schemas.openxmlformats.org/officeDocument/2006/relationships/slideLayout" Target="../slideLayouts/slideLayout32.xml"/><Relationship Id="rId5" Type="http://schemas.openxmlformats.org/officeDocument/2006/relationships/hyperlink" Target="http://www.ndaa.org/" TargetMode="External"/><Relationship Id="rId4" Type="http://schemas.openxmlformats.org/officeDocument/2006/relationships/hyperlink" Target="http://www.nhtsa.dot.gov/"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youtube.com/watch?v=rMjBNeXXuRM" TargetMode="Externa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4.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42.gif"/></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9.xml"/><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video.link/w/OAecc" TargetMode="Externa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7.jpeg"/><Relationship Id="rId4" Type="http://schemas.openxmlformats.org/officeDocument/2006/relationships/hyperlink" Target="https://www.google.com/imgres?imgurl=https%3A%2F%2Fwww.talonelaw.com%2Fwp-content%2Fuploads%2F2018%2F10%2Fmachine-4.jpeg&amp;imgrefurl=https%3A%2F%2Fwww.talonelaw.com%2Fwhat-to-do-when-a-workplace-injury-involves-machinery-or-equipment%2F&amp;docid=VVNS_XBZBB9y6M&amp;tbnid=NoD0b5bytIvhlM%3A&amp;vet=10ahUKEwj3obGctInnAhXlUN8KHTXPAcIQMwhPKAIwAg..i&amp;w=1880&amp;h=1254&amp;bih=626&amp;biw=1280&amp;q=workplace%20machinery&amp;ved=0ahUKEwj3obGctInnAhXlUN8KHTXPAcIQMwhPKAIwAg&amp;iact=mrc&amp;uact=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0.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hyperlink" Target="https://www.google.com/imgres?imgurl=https%3A%2F%2Fc8.alamy.com%2Fcomp%2FE52HCK%2Fclose-up-of-drug-addict-snorting-cocaine-against-black-background-E52HCK.jpg&amp;imgrefurl=https%3A%2F%2Fwww.alamy.com%2Fstock-photo-close-up-of-drug-addict-snorting-cocaine-against-black-background-71972339.html&amp;docid=Ok5XL3RNjVuVdM&amp;tbnid=J8UHFHC1SuobjM%3A&amp;vet=10ahUKEwiV6rm5ksnjAhUHVd8KHRDUD6QQMwg0KAgwCA..i&amp;w=1300&amp;h=956&amp;bih=751&amp;biw=1536&amp;q=adult%20snorting%20drug&amp;ved=0ahUKEwiV6rm5ksnjAhUHVd8KHRDUD6QQMwg0KAgwCA&amp;iact=mrc&amp;uact=8" TargetMode="External"/><Relationship Id="rId7"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hyperlink" Target="https://www.google.com/imgres?imgurl=http%3A%2F%2Fcdn.24.co.za%2Ffiles%2FCms%2FGeneral%2Fd%2F2557%2F8c73a8eaeebd49b6bfe923620bacf341.jpg&amp;imgrefurl=https%3A%2F%2Fwww.health24.com%2FLifestyle%2FStreet-drugs%2FNews%2FCrystal-meth-may-lead-to-injecting-drugs-20131016&amp;docid=p6SU5TkUeZFyxM&amp;tbnid=shkSD3z5Zwy64M%3A&amp;vet=10ahUKEwiAquGCmcnjAhXnUt8KHT_6DNYQMwh9KBMwEw..i&amp;w=300&amp;h=300&amp;bih=751&amp;biw=1536&amp;q=injecting%20drugs&amp;ved=0ahUKEwiAquGCmcnjAhXnUt8KHT_6DNYQMwh9KBMwEw&amp;iact=mrc&amp;uact=8" TargetMode="Externa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9.xml"/><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32.xml"/><Relationship Id="rId5" Type="http://schemas.openxmlformats.org/officeDocument/2006/relationships/image" Target="../media/image80.jpe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hyperlink" Target="http://www.youtube.com/watch?v=jEAr7ThsYew" TargetMode="External"/><Relationship Id="rId2" Type="http://schemas.openxmlformats.org/officeDocument/2006/relationships/image" Target="../media/image82.pn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85.jpeg"/><Relationship Id="rId7" Type="http://schemas.openxmlformats.org/officeDocument/2006/relationships/hyperlink" Target="https://www.google.com/imgres?imgurl=http%3A%2F%2Fcdn.24.co.za%2Ffiles%2FCms%2FGeneral%2Fd%2F2557%2F8c73a8eaeebd49b6bfe923620bacf341.jpg&amp;imgrefurl=https%3A%2F%2Fwww.health24.com%2FLifestyle%2FStreet-drugs%2FNews%2FCrystal-meth-may-lead-to-injecting-drugs-20131016&amp;docid=p6SU5TkUeZFyxM&amp;tbnid=shkSD3z5Zwy64M%3A&amp;vet=10ahUKEwiAquGCmcnjAhXnUt8KHT_6DNYQMwh9KBMwEw..i&amp;w=300&amp;h=300&amp;bih=751&amp;biw=1536&amp;q=injecting%20drugs&amp;ved=0ahUKEwiAquGCmcnjAhXnUt8KHT_6DNYQMwh9KBMwEw&amp;iact=mrc&amp;uact=8" TargetMode="External"/><Relationship Id="rId2" Type="http://schemas.openxmlformats.org/officeDocument/2006/relationships/image" Target="../media/image84.jpeg"/><Relationship Id="rId1" Type="http://schemas.openxmlformats.org/officeDocument/2006/relationships/slideLayout" Target="../slideLayouts/slideLayout40.xml"/><Relationship Id="rId6" Type="http://schemas.openxmlformats.org/officeDocument/2006/relationships/image" Target="../media/image69.jpeg"/><Relationship Id="rId5" Type="http://schemas.openxmlformats.org/officeDocument/2006/relationships/hyperlink" Target="https://www.google.com/imgres?imgurl=https%3A%2F%2Fc8.alamy.com%2Fcomp%2FE52HCK%2Fclose-up-of-drug-addict-snorting-cocaine-against-black-background-E52HCK.jpg&amp;imgrefurl=https%3A%2F%2Fwww.alamy.com%2Fstock-photo-close-up-of-drug-addict-snorting-cocaine-against-black-background-71972339.html&amp;docid=Ok5XL3RNjVuVdM&amp;tbnid=J8UHFHC1SuobjM%3A&amp;vet=10ahUKEwiV6rm5ksnjAhUHVd8KHRDUD6QQMwg0KAgwCA..i&amp;w=1300&amp;h=956&amp;bih=751&amp;biw=1536&amp;q=adult%20snorting%20drug&amp;ved=0ahUKEwiV6rm5ksnjAhUHVd8KHRDUD6QQMwg0KAgwCA&amp;iact=mrc&amp;uact=8" TargetMode="External"/><Relationship Id="rId4"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9.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98.jpeg"/><Relationship Id="rId7" Type="http://schemas.openxmlformats.org/officeDocument/2006/relationships/hyperlink" Target="https://www.google.com/imgres?imgurl=http%3A%2F%2Fcdn.24.co.za%2Ffiles%2FCms%2FGeneral%2Fd%2F2557%2F8c73a8eaeebd49b6bfe923620bacf341.jpg&amp;imgrefurl=https%3A%2F%2Fwww.health24.com%2FLifestyle%2FStreet-drugs%2FNews%2FCrystal-meth-may-lead-to-injecting-drugs-20131016&amp;docid=p6SU5TkUeZFyxM&amp;tbnid=shkSD3z5Zwy64M%3A&amp;vet=10ahUKEwiAquGCmcnjAhXnUt8KHT_6DNYQMwh9KBMwEw..i&amp;w=300&amp;h=300&amp;bih=751&amp;biw=1536&amp;q=injecting%20drugs&amp;ved=0ahUKEwiAquGCmcnjAhXnUt8KHT_6DNYQMwh9KBMwEw&amp;iact=mrc&amp;uact=8" TargetMode="External"/><Relationship Id="rId2" Type="http://schemas.openxmlformats.org/officeDocument/2006/relationships/image" Target="../media/image85.jpeg"/><Relationship Id="rId1" Type="http://schemas.openxmlformats.org/officeDocument/2006/relationships/slideLayout" Target="../slideLayouts/slideLayout40.xml"/><Relationship Id="rId6" Type="http://schemas.openxmlformats.org/officeDocument/2006/relationships/image" Target="../media/image69.jpeg"/><Relationship Id="rId5" Type="http://schemas.openxmlformats.org/officeDocument/2006/relationships/hyperlink" Target="https://www.google.com/imgres?imgurl=https%3A%2F%2Fc8.alamy.com%2Fcomp%2FE52HCK%2Fclose-up-of-drug-addict-snorting-cocaine-against-black-background-E52HCK.jpg&amp;imgrefurl=https%3A%2F%2Fwww.alamy.com%2Fstock-photo-close-up-of-drug-addict-snorting-cocaine-against-black-background-71972339.html&amp;docid=Ok5XL3RNjVuVdM&amp;tbnid=J8UHFHC1SuobjM%3A&amp;vet=10ahUKEwiV6rm5ksnjAhUHVd8KHRDUD6QQMwg0KAgwCA..i&amp;w=1300&amp;h=956&amp;bih=751&amp;biw=1536&amp;q=adult%20snorting%20drug&amp;ved=0ahUKEwiV6rm5ksnjAhUHVd8KHRDUD6QQMwg0KAgwCA&amp;iact=mrc&amp;uact=8" TargetMode="External"/><Relationship Id="rId4" Type="http://schemas.openxmlformats.org/officeDocument/2006/relationships/image" Target="../media/image99.jpeg"/></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3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C0tW8FWBm1g" TargetMode="External"/><Relationship Id="rId2" Type="http://schemas.openxmlformats.org/officeDocument/2006/relationships/image" Target="../media/image109.png"/><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32.xml"/><Relationship Id="rId4" Type="http://schemas.openxmlformats.org/officeDocument/2006/relationships/image" Target="../media/image114.png"/></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2.xml"/><Relationship Id="rId5" Type="http://schemas.openxmlformats.org/officeDocument/2006/relationships/image" Target="../media/image118.jpeg"/><Relationship Id="rId4" Type="http://schemas.openxmlformats.org/officeDocument/2006/relationships/image" Target="../media/image117.jpeg"/></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0.xml"/><Relationship Id="rId4" Type="http://schemas.openxmlformats.org/officeDocument/2006/relationships/image" Target="../media/image121.jpeg"/></Relationships>
</file>

<file path=ppt/slides/_rels/slide9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bwMode="auto">
          <a:xfrm>
            <a:off x="628650" y="166057"/>
            <a:ext cx="7886700" cy="2103615"/>
          </a:xfrm>
          <a:noFill/>
          <a:ln>
            <a:miter lim="800000"/>
            <a:headEnd/>
            <a:tailEnd/>
          </a:ln>
        </p:spPr>
        <p:txBody>
          <a:bodyPr wrap="square" numCol="1" anchorCtr="0" compatLnSpc="1">
            <a:prstTxWarp prst="textNoShape">
              <a:avLst/>
            </a:prstTxWarp>
            <a:noAutofit/>
          </a:bodyPr>
          <a:lstStyle/>
          <a:p>
            <a:pPr eaLnBrk="1" hangingPunct="1"/>
            <a:r>
              <a:rPr lang="en-US" sz="4400" dirty="0">
                <a:solidFill>
                  <a:schemeClr val="accent1">
                    <a:lumMod val="50000"/>
                  </a:schemeClr>
                </a:solidFill>
              </a:rPr>
              <a:t>Employer Drug</a:t>
            </a:r>
            <a:br>
              <a:rPr lang="en-US" sz="4400" dirty="0">
                <a:solidFill>
                  <a:schemeClr val="accent1">
                    <a:lumMod val="50000"/>
                  </a:schemeClr>
                </a:solidFill>
              </a:rPr>
            </a:br>
            <a:r>
              <a:rPr lang="en-US" sz="4400" dirty="0">
                <a:solidFill>
                  <a:schemeClr val="accent1">
                    <a:lumMod val="50000"/>
                  </a:schemeClr>
                </a:solidFill>
              </a:rPr>
              <a:t>Impairment Training</a:t>
            </a:r>
            <a:br>
              <a:rPr lang="en-US" sz="4400" dirty="0">
                <a:solidFill>
                  <a:schemeClr val="accent1">
                    <a:lumMod val="50000"/>
                  </a:schemeClr>
                </a:solidFill>
              </a:rPr>
            </a:br>
            <a:r>
              <a:rPr lang="en-US" sz="4400" dirty="0">
                <a:solidFill>
                  <a:schemeClr val="accent1">
                    <a:lumMod val="50000"/>
                  </a:schemeClr>
                </a:solidFill>
              </a:rPr>
              <a:t>(EDIT)</a:t>
            </a:r>
          </a:p>
        </p:txBody>
      </p:sp>
      <p:pic>
        <p:nvPicPr>
          <p:cNvPr id="1026" name="Picture 2" descr="Workers people group. stock image. Image of lifestyle - 79741909">
            <a:extLst>
              <a:ext uri="{FF2B5EF4-FFF2-40B4-BE49-F238E27FC236}">
                <a16:creationId xmlns:a16="http://schemas.microsoft.com/office/drawing/2014/main" id="{EC68DEBD-781B-CA54-C5E4-E00452D303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0286" y="2057400"/>
            <a:ext cx="5183850" cy="2397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Placeholder 1"/>
          <p:cNvSpPr>
            <a:spLocks noGrp="1"/>
          </p:cNvSpPr>
          <p:nvPr>
            <p:ph type="body" sz="quarter" idx="10"/>
          </p:nvPr>
        </p:nvSpPr>
        <p:spPr>
          <a:xfrm>
            <a:off x="718457" y="133350"/>
            <a:ext cx="7543800" cy="762000"/>
          </a:xfrm>
        </p:spPr>
        <p:txBody>
          <a:bodyPr/>
          <a:lstStyle/>
          <a:p>
            <a:pPr eaLnBrk="1" hangingPunct="1"/>
            <a:r>
              <a:rPr lang="en-US" b="1" dirty="0">
                <a:solidFill>
                  <a:schemeClr val="accent1">
                    <a:lumMod val="50000"/>
                  </a:schemeClr>
                </a:solidFill>
              </a:rPr>
              <a:t>Other Objectives</a:t>
            </a:r>
          </a:p>
        </p:txBody>
      </p:sp>
      <p:sp>
        <p:nvSpPr>
          <p:cNvPr id="89090" name="Text Placeholder 2"/>
          <p:cNvSpPr>
            <a:spLocks noGrp="1"/>
          </p:cNvSpPr>
          <p:nvPr>
            <p:ph type="body" sz="quarter" idx="11"/>
          </p:nvPr>
        </p:nvSpPr>
        <p:spPr>
          <a:xfrm>
            <a:off x="718457" y="895350"/>
            <a:ext cx="8041821" cy="3505200"/>
          </a:xfrm>
        </p:spPr>
        <p:txBody>
          <a:bodyPr/>
          <a:lstStyle/>
          <a:p>
            <a:pPr marL="457200" indent="-457200" eaLnBrk="1" hangingPunct="1">
              <a:buFont typeface="Wingdings" pitchFamily="2" charset="2"/>
              <a:buChar char="ü"/>
            </a:pPr>
            <a:r>
              <a:rPr lang="en-US" sz="2600" dirty="0"/>
              <a:t>Identify the key factors to be considered when identifying substance abuse</a:t>
            </a:r>
          </a:p>
          <a:p>
            <a:pPr marL="457200" indent="-457200" eaLnBrk="1" hangingPunct="1">
              <a:buFont typeface="Wingdings" pitchFamily="2" charset="2"/>
              <a:buChar char="ü"/>
            </a:pPr>
            <a:endParaRPr lang="en-US" sz="2600" dirty="0"/>
          </a:p>
          <a:p>
            <a:pPr marL="457200" indent="-457200" eaLnBrk="1" hangingPunct="1">
              <a:buFont typeface="Wingdings" pitchFamily="2" charset="2"/>
              <a:buChar char="ü"/>
            </a:pPr>
            <a:r>
              <a:rPr lang="en-US" sz="2600" dirty="0"/>
              <a:t>Properly interpret and document the results of your observations</a:t>
            </a:r>
          </a:p>
          <a:p>
            <a:pPr marL="457200" indent="-457200" eaLnBrk="1" hangingPunct="1">
              <a:buFont typeface="Wingdings" pitchFamily="2" charset="2"/>
              <a:buChar char="ü"/>
            </a:pPr>
            <a:endParaRPr lang="en-US" sz="2600" dirty="0"/>
          </a:p>
          <a:p>
            <a:pPr marL="457200" indent="-457200" eaLnBrk="1" hangingPunct="1">
              <a:buFont typeface="Wingdings" pitchFamily="2" charset="2"/>
              <a:buChar char="ü"/>
            </a:pPr>
            <a:r>
              <a:rPr lang="en-US" sz="2600" dirty="0"/>
              <a:t>Understand how to make referrals to the appropriate resources</a:t>
            </a:r>
            <a:endParaRPr lang="en-US" sz="22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866608" y="720725"/>
            <a:ext cx="2400300" cy="3702050"/>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Font typeface="CommonBullets" pitchFamily="34" charset="2"/>
              <a:buNone/>
              <a:defRPr/>
            </a:pPr>
            <a:r>
              <a:rPr lang="en-US" altLang="en-US" sz="3200" dirty="0">
                <a:solidFill>
                  <a:schemeClr val="accent1">
                    <a:lumMod val="75000"/>
                  </a:schemeClr>
                </a:solidFill>
                <a:latin typeface="+mn-lt"/>
                <a:ea typeface="ＭＳ Ｐゴシック" charset="0"/>
                <a:cs typeface="+mn-cs"/>
              </a:rPr>
              <a:t>Injected</a:t>
            </a:r>
          </a:p>
          <a:p>
            <a:pPr>
              <a:buFont typeface="CommonBullets" pitchFamily="34" charset="2"/>
              <a:buNone/>
              <a:defRPr/>
            </a:pPr>
            <a:endParaRPr lang="en-US" altLang="en-US" sz="3200" dirty="0">
              <a:solidFill>
                <a:schemeClr val="accent1">
                  <a:lumMod val="75000"/>
                </a:schemeClr>
              </a:solidFill>
              <a:latin typeface="+mn-lt"/>
              <a:ea typeface="ＭＳ Ｐゴシック" charset="0"/>
              <a:cs typeface="+mn-cs"/>
            </a:endParaRPr>
          </a:p>
          <a:p>
            <a:pPr>
              <a:buFont typeface="CommonBullets" pitchFamily="34" charset="2"/>
              <a:buNone/>
              <a:defRPr/>
            </a:pPr>
            <a:r>
              <a:rPr lang="en-US" altLang="en-US" sz="3200" dirty="0">
                <a:solidFill>
                  <a:schemeClr val="accent1">
                    <a:lumMod val="75000"/>
                  </a:schemeClr>
                </a:solidFill>
                <a:latin typeface="+mn-lt"/>
                <a:ea typeface="ＭＳ Ｐゴシック" charset="0"/>
                <a:cs typeface="+mn-cs"/>
              </a:rPr>
              <a:t>Smoked</a:t>
            </a:r>
          </a:p>
          <a:p>
            <a:pPr>
              <a:buFont typeface="CommonBullets" pitchFamily="34" charset="2"/>
              <a:buNone/>
              <a:defRPr/>
            </a:pPr>
            <a:endParaRPr lang="en-US" altLang="en-US" sz="3200" dirty="0">
              <a:solidFill>
                <a:schemeClr val="accent1">
                  <a:lumMod val="75000"/>
                </a:schemeClr>
              </a:solidFill>
              <a:latin typeface="+mn-lt"/>
              <a:ea typeface="ＭＳ Ｐゴシック" charset="0"/>
              <a:cs typeface="+mn-cs"/>
            </a:endParaRPr>
          </a:p>
          <a:p>
            <a:pPr>
              <a:buFont typeface="CommonBullets" pitchFamily="34" charset="2"/>
              <a:buNone/>
              <a:defRPr/>
            </a:pPr>
            <a:r>
              <a:rPr lang="en-US" altLang="en-US" sz="3200" dirty="0">
                <a:solidFill>
                  <a:schemeClr val="accent1">
                    <a:lumMod val="75000"/>
                  </a:schemeClr>
                </a:solidFill>
                <a:latin typeface="+mn-lt"/>
                <a:ea typeface="ＭＳ Ｐゴシック" charset="0"/>
                <a:cs typeface="+mn-cs"/>
              </a:rPr>
              <a:t>Snorted</a:t>
            </a:r>
          </a:p>
          <a:p>
            <a:pPr>
              <a:buFont typeface="CommonBullets" pitchFamily="34" charset="2"/>
              <a:buNone/>
              <a:defRPr/>
            </a:pPr>
            <a:endParaRPr lang="en-US" altLang="en-US" sz="3200" dirty="0">
              <a:solidFill>
                <a:schemeClr val="accent1">
                  <a:lumMod val="75000"/>
                </a:schemeClr>
              </a:solidFill>
              <a:latin typeface="+mn-lt"/>
              <a:ea typeface="ＭＳ Ｐゴシック" charset="0"/>
              <a:cs typeface="+mn-cs"/>
            </a:endParaRPr>
          </a:p>
          <a:p>
            <a:pPr>
              <a:buFont typeface="CommonBullets" pitchFamily="34" charset="2"/>
              <a:buNone/>
              <a:defRPr/>
            </a:pPr>
            <a:r>
              <a:rPr lang="en-US" altLang="en-US" sz="3200" dirty="0">
                <a:solidFill>
                  <a:schemeClr val="accent1">
                    <a:lumMod val="75000"/>
                  </a:schemeClr>
                </a:solidFill>
                <a:latin typeface="+mn-lt"/>
                <a:ea typeface="ＭＳ Ｐゴシック" charset="0"/>
                <a:cs typeface="+mn-cs"/>
              </a:rPr>
              <a:t>Oral</a:t>
            </a:r>
          </a:p>
          <a:p>
            <a:pPr>
              <a:buFont typeface="CommonBullets" pitchFamily="34" charset="2"/>
              <a:buNone/>
              <a:defRPr/>
            </a:pPr>
            <a:endParaRPr lang="en-US" altLang="en-US" sz="3200" dirty="0">
              <a:solidFill>
                <a:schemeClr val="accent1">
                  <a:lumMod val="75000"/>
                </a:schemeClr>
              </a:solidFill>
              <a:latin typeface="+mn-lt"/>
              <a:ea typeface="ＭＳ Ｐゴシック" charset="0"/>
              <a:cs typeface="+mn-cs"/>
            </a:endParaRPr>
          </a:p>
          <a:p>
            <a:pPr>
              <a:buFont typeface="CommonBullets" pitchFamily="34" charset="2"/>
              <a:buNone/>
              <a:defRPr/>
            </a:pPr>
            <a:r>
              <a:rPr lang="en-US" altLang="en-US" sz="3200" dirty="0">
                <a:solidFill>
                  <a:schemeClr val="accent1">
                    <a:lumMod val="75000"/>
                  </a:schemeClr>
                </a:solidFill>
                <a:latin typeface="+mn-lt"/>
                <a:ea typeface="ＭＳ Ｐゴシック" charset="0"/>
                <a:cs typeface="+mn-cs"/>
              </a:rPr>
              <a:t>Suppositories</a:t>
            </a:r>
          </a:p>
          <a:p>
            <a:pPr>
              <a:buFont typeface="CommonBullets" pitchFamily="34" charset="2"/>
              <a:buNone/>
              <a:defRPr/>
            </a:pPr>
            <a:endParaRPr lang="en-US" altLang="en-US" sz="3200" dirty="0">
              <a:solidFill>
                <a:schemeClr val="accent1">
                  <a:lumMod val="75000"/>
                </a:schemeClr>
              </a:solidFill>
              <a:latin typeface="+mn-lt"/>
              <a:ea typeface="ＭＳ Ｐゴシック" charset="0"/>
              <a:cs typeface="+mn-cs"/>
            </a:endParaRPr>
          </a:p>
          <a:p>
            <a:pPr>
              <a:buFont typeface="CommonBullets" pitchFamily="34" charset="2"/>
              <a:buNone/>
              <a:defRPr/>
            </a:pPr>
            <a:r>
              <a:rPr lang="en-US" altLang="en-US" sz="3200" dirty="0">
                <a:solidFill>
                  <a:schemeClr val="accent1">
                    <a:lumMod val="75000"/>
                  </a:schemeClr>
                </a:solidFill>
                <a:latin typeface="+mn-lt"/>
                <a:ea typeface="ＭＳ Ｐゴシック" charset="0"/>
                <a:cs typeface="+mn-cs"/>
              </a:rPr>
              <a:t>Transdermal</a:t>
            </a:r>
          </a:p>
        </p:txBody>
      </p:sp>
      <p:sp>
        <p:nvSpPr>
          <p:cNvPr id="148483" name="Text Box 3"/>
          <p:cNvSpPr txBox="1">
            <a:spLocks noChangeArrowheads="1"/>
          </p:cNvSpPr>
          <p:nvPr/>
        </p:nvSpPr>
        <p:spPr bwMode="auto">
          <a:xfrm>
            <a:off x="1604169" y="67580"/>
            <a:ext cx="5478462"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Methods of Ingestion</a:t>
            </a:r>
          </a:p>
        </p:txBody>
      </p:sp>
      <p:pic>
        <p:nvPicPr>
          <p:cNvPr id="198660" name="Picture 1"/>
          <p:cNvPicPr>
            <a:picLocks noChangeAspect="1"/>
          </p:cNvPicPr>
          <p:nvPr/>
        </p:nvPicPr>
        <p:blipFill>
          <a:blip r:embed="rId2"/>
          <a:srcRect l="-742" t="2" r="-3644" b="6667"/>
          <a:stretch>
            <a:fillRect/>
          </a:stretch>
        </p:blipFill>
        <p:spPr bwMode="auto">
          <a:xfrm>
            <a:off x="4266908" y="938892"/>
            <a:ext cx="1794164" cy="2483373"/>
          </a:xfrm>
          <a:prstGeom prst="ellipse">
            <a:avLst/>
          </a:prstGeom>
          <a:ln>
            <a:noFill/>
          </a:ln>
          <a:effectLst>
            <a:softEdge rad="112500"/>
          </a:effectLst>
        </p:spPr>
      </p:pic>
      <p:pic>
        <p:nvPicPr>
          <p:cNvPr id="4" name="Picture 3" descr="A close up of a persons face&#10;&#10;Description automatically generated">
            <a:extLst>
              <a:ext uri="{FF2B5EF4-FFF2-40B4-BE49-F238E27FC236}">
                <a16:creationId xmlns:a16="http://schemas.microsoft.com/office/drawing/2014/main" id="{3B2356D0-C7F0-4F6F-B7FC-FBCEC3BF6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575" y="2498725"/>
            <a:ext cx="2257425" cy="2028825"/>
          </a:xfrm>
          <a:prstGeom prst="ellipse">
            <a:avLst/>
          </a:prstGeom>
          <a:ln>
            <a:noFill/>
          </a:ln>
          <a:effectLst>
            <a:softEdge rad="11250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2"/>
          <a:srcRect/>
          <a:stretch>
            <a:fillRect/>
          </a:stretch>
        </p:blipFill>
        <p:spPr bwMode="auto">
          <a:xfrm>
            <a:off x="7315200" y="93663"/>
            <a:ext cx="1600200" cy="1600200"/>
          </a:xfrm>
          <a:prstGeom prst="rect">
            <a:avLst/>
          </a:prstGeom>
          <a:noFill/>
          <a:ln w="9525">
            <a:noFill/>
            <a:miter lim="800000"/>
            <a:headEnd/>
            <a:tailEnd/>
          </a:ln>
        </p:spPr>
      </p:pic>
      <p:sp>
        <p:nvSpPr>
          <p:cNvPr id="153602" name="Text Box 2"/>
          <p:cNvSpPr txBox="1">
            <a:spLocks noChangeArrowheads="1"/>
          </p:cNvSpPr>
          <p:nvPr/>
        </p:nvSpPr>
        <p:spPr bwMode="auto">
          <a:xfrm>
            <a:off x="2287134" y="93663"/>
            <a:ext cx="41148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Duration of Effects</a:t>
            </a:r>
          </a:p>
        </p:txBody>
      </p:sp>
      <p:sp>
        <p:nvSpPr>
          <p:cNvPr id="153603" name="Text Box 3"/>
          <p:cNvSpPr txBox="1">
            <a:spLocks noChangeArrowheads="1"/>
          </p:cNvSpPr>
          <p:nvPr/>
        </p:nvSpPr>
        <p:spPr bwMode="auto">
          <a:xfrm>
            <a:off x="1600200" y="1314450"/>
            <a:ext cx="6477000" cy="379413"/>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sz="2800" dirty="0">
                <a:solidFill>
                  <a:schemeClr val="tx1"/>
                </a:solidFill>
                <a:effectLst>
                  <a:outerShdw blurRad="38100" dist="38100" dir="2700000" algn="tl">
                    <a:srgbClr val="000000"/>
                  </a:outerShdw>
                </a:effectLst>
                <a:latin typeface="Verdana" panose="020B0604030504040204" pitchFamily="34" charset="0"/>
                <a:ea typeface="ＭＳ Ｐゴシック" charset="0"/>
                <a:cs typeface="+mn-cs"/>
              </a:rPr>
              <a:t>  </a:t>
            </a:r>
            <a:r>
              <a:rPr lang="en-US" altLang="en-US" sz="2800" b="1" u="sng" dirty="0">
                <a:solidFill>
                  <a:schemeClr val="accent1">
                    <a:lumMod val="75000"/>
                  </a:schemeClr>
                </a:solidFill>
                <a:latin typeface="Verdana" panose="020B0604030504040204" pitchFamily="34" charset="0"/>
                <a:ea typeface="ＭＳ Ｐゴシック" charset="0"/>
                <a:cs typeface="+mn-cs"/>
              </a:rPr>
              <a:t>Drug</a:t>
            </a:r>
            <a:r>
              <a:rPr lang="en-US" altLang="en-US" sz="2800" b="1" dirty="0">
                <a:solidFill>
                  <a:schemeClr val="accent1">
                    <a:lumMod val="75000"/>
                  </a:schemeClr>
                </a:solidFill>
                <a:latin typeface="Verdana" panose="020B0604030504040204" pitchFamily="34" charset="0"/>
                <a:ea typeface="ＭＳ Ｐゴシック" charset="0"/>
                <a:cs typeface="+mn-cs"/>
              </a:rPr>
              <a:t>		   </a:t>
            </a:r>
            <a:r>
              <a:rPr lang="en-US" altLang="en-US" sz="2800" b="1" u="sng" dirty="0">
                <a:solidFill>
                  <a:schemeClr val="accent1">
                    <a:lumMod val="75000"/>
                  </a:schemeClr>
                </a:solidFill>
                <a:latin typeface="Verdana" panose="020B0604030504040204" pitchFamily="34" charset="0"/>
                <a:ea typeface="ＭＳ Ｐゴシック" charset="0"/>
                <a:cs typeface="+mn-cs"/>
              </a:rPr>
              <a:t>Onset</a:t>
            </a:r>
            <a:r>
              <a:rPr lang="en-US" altLang="en-US" sz="2800" b="1" dirty="0">
                <a:solidFill>
                  <a:schemeClr val="accent1">
                    <a:lumMod val="75000"/>
                  </a:schemeClr>
                </a:solidFill>
                <a:latin typeface="Verdana" panose="020B0604030504040204" pitchFamily="34" charset="0"/>
                <a:ea typeface="ＭＳ Ｐゴシック" charset="0"/>
                <a:cs typeface="+mn-cs"/>
              </a:rPr>
              <a:t>		    </a:t>
            </a:r>
            <a:r>
              <a:rPr lang="en-US" altLang="en-US" sz="2800" b="1" u="sng" dirty="0">
                <a:solidFill>
                  <a:schemeClr val="accent1">
                    <a:lumMod val="75000"/>
                  </a:schemeClr>
                </a:solidFill>
                <a:latin typeface="Verdana" panose="020B0604030504040204" pitchFamily="34" charset="0"/>
                <a:ea typeface="ＭＳ Ｐゴシック" charset="0"/>
                <a:cs typeface="+mn-cs"/>
              </a:rPr>
              <a:t>Duration</a:t>
            </a:r>
          </a:p>
        </p:txBody>
      </p:sp>
      <p:sp>
        <p:nvSpPr>
          <p:cNvPr id="199684" name="Text Box 4"/>
          <p:cNvSpPr txBox="1">
            <a:spLocks noChangeArrowheads="1"/>
          </p:cNvSpPr>
          <p:nvPr/>
        </p:nvSpPr>
        <p:spPr bwMode="auto">
          <a:xfrm>
            <a:off x="1600200" y="1874838"/>
            <a:ext cx="1906587" cy="2389187"/>
          </a:xfrm>
          <a:prstGeom prst="rect">
            <a:avLst/>
          </a:prstGeom>
          <a:noFill/>
          <a:ln w="9525">
            <a:noFill/>
            <a:miter lim="800000"/>
            <a:headEnd/>
            <a:tailEnd/>
          </a:ln>
        </p:spPr>
        <p:txBody>
          <a:bodyPr>
            <a:spAutoFit/>
          </a:bodyPr>
          <a:lstStyle/>
          <a:p>
            <a:r>
              <a:rPr lang="en-US" altLang="en-US" sz="2800" b="1" dirty="0">
                <a:solidFill>
                  <a:srgbClr val="002060"/>
                </a:solidFill>
                <a:latin typeface="Verdana" pitchFamily="34" charset="0"/>
              </a:rPr>
              <a:t>Heroin</a:t>
            </a:r>
          </a:p>
          <a:p>
            <a:endParaRPr lang="en-US" altLang="en-US" sz="2800" b="1" dirty="0">
              <a:solidFill>
                <a:srgbClr val="002060"/>
              </a:solidFill>
              <a:latin typeface="Verdana" pitchFamily="34" charset="0"/>
            </a:endParaRPr>
          </a:p>
          <a:p>
            <a:r>
              <a:rPr lang="en-US" altLang="en-US" sz="2800" b="1" dirty="0">
                <a:solidFill>
                  <a:srgbClr val="002060"/>
                </a:solidFill>
                <a:latin typeface="Verdana" pitchFamily="34" charset="0"/>
              </a:rPr>
              <a:t>Fentanyl</a:t>
            </a:r>
          </a:p>
          <a:p>
            <a:endParaRPr lang="en-US" altLang="en-US" sz="2800" b="1" dirty="0">
              <a:solidFill>
                <a:srgbClr val="002060"/>
              </a:solidFill>
              <a:latin typeface="Verdana" pitchFamily="34" charset="0"/>
            </a:endParaRPr>
          </a:p>
          <a:p>
            <a:r>
              <a:rPr lang="en-US" altLang="en-US" sz="2800" b="1" dirty="0">
                <a:solidFill>
                  <a:srgbClr val="002060"/>
                </a:solidFill>
                <a:latin typeface="Verdana" pitchFamily="34" charset="0"/>
              </a:rPr>
              <a:t>Dilaudid</a:t>
            </a:r>
          </a:p>
          <a:p>
            <a:endParaRPr lang="en-US" altLang="en-US" sz="2800" b="1" dirty="0">
              <a:solidFill>
                <a:srgbClr val="002060"/>
              </a:solidFill>
              <a:latin typeface="Verdana" pitchFamily="34" charset="0"/>
            </a:endParaRPr>
          </a:p>
          <a:p>
            <a:r>
              <a:rPr lang="en-US" altLang="en-US" sz="2800" b="1" dirty="0">
                <a:solidFill>
                  <a:srgbClr val="002060"/>
                </a:solidFill>
                <a:latin typeface="Verdana" pitchFamily="34" charset="0"/>
              </a:rPr>
              <a:t>Percodan</a:t>
            </a:r>
          </a:p>
          <a:p>
            <a:endParaRPr lang="en-US" altLang="en-US" sz="2800" b="1" dirty="0">
              <a:solidFill>
                <a:schemeClr val="tx1"/>
              </a:solidFill>
              <a:latin typeface="Verdana" pitchFamily="34" charset="0"/>
            </a:endParaRPr>
          </a:p>
        </p:txBody>
      </p:sp>
      <p:sp>
        <p:nvSpPr>
          <p:cNvPr id="199685" name="Text Box 5"/>
          <p:cNvSpPr txBox="1">
            <a:spLocks noChangeArrowheads="1"/>
          </p:cNvSpPr>
          <p:nvPr/>
        </p:nvSpPr>
        <p:spPr bwMode="auto">
          <a:xfrm>
            <a:off x="3640138" y="1874838"/>
            <a:ext cx="2228850" cy="2101850"/>
          </a:xfrm>
          <a:prstGeom prst="rect">
            <a:avLst/>
          </a:prstGeom>
          <a:noFill/>
          <a:ln w="9525">
            <a:noFill/>
            <a:miter lim="800000"/>
            <a:headEnd/>
            <a:tailEnd/>
          </a:ln>
        </p:spPr>
        <p:txBody>
          <a:bodyPr>
            <a:spAutoFit/>
          </a:bodyPr>
          <a:lstStyle/>
          <a:p>
            <a:r>
              <a:rPr lang="en-US" altLang="en-US" sz="2800" dirty="0">
                <a:solidFill>
                  <a:schemeClr val="accent1">
                    <a:lumMod val="75000"/>
                  </a:schemeClr>
                </a:solidFill>
                <a:latin typeface="Verdana" pitchFamily="34" charset="0"/>
              </a:rPr>
              <a:t>5-30 minutes</a:t>
            </a:r>
          </a:p>
          <a:p>
            <a:endParaRPr lang="en-US" altLang="en-US" sz="2800" dirty="0">
              <a:solidFill>
                <a:schemeClr val="accent1">
                  <a:lumMod val="75000"/>
                </a:schemeClr>
              </a:solidFill>
              <a:latin typeface="Verdana" pitchFamily="34" charset="0"/>
            </a:endParaRPr>
          </a:p>
          <a:p>
            <a:r>
              <a:rPr lang="en-US" altLang="en-US" sz="2800" dirty="0">
                <a:solidFill>
                  <a:schemeClr val="accent1">
                    <a:lumMod val="75000"/>
                  </a:schemeClr>
                </a:solidFill>
                <a:latin typeface="Verdana" pitchFamily="34" charset="0"/>
              </a:rPr>
              <a:t>5-30 minutes</a:t>
            </a:r>
          </a:p>
          <a:p>
            <a:endParaRPr lang="en-US" altLang="en-US" sz="2800" dirty="0">
              <a:solidFill>
                <a:schemeClr val="accent1">
                  <a:lumMod val="75000"/>
                </a:schemeClr>
              </a:solidFill>
              <a:latin typeface="Verdana" pitchFamily="34" charset="0"/>
            </a:endParaRPr>
          </a:p>
          <a:p>
            <a:r>
              <a:rPr lang="en-US" altLang="en-US" sz="2800" dirty="0">
                <a:solidFill>
                  <a:schemeClr val="accent1">
                    <a:lumMod val="75000"/>
                  </a:schemeClr>
                </a:solidFill>
                <a:latin typeface="Verdana" pitchFamily="34" charset="0"/>
              </a:rPr>
              <a:t>15 minutes</a:t>
            </a:r>
          </a:p>
          <a:p>
            <a:endParaRPr lang="en-US" altLang="en-US" sz="2800" dirty="0">
              <a:solidFill>
                <a:schemeClr val="accent1">
                  <a:lumMod val="75000"/>
                </a:schemeClr>
              </a:solidFill>
              <a:latin typeface="Verdana" pitchFamily="34" charset="0"/>
            </a:endParaRPr>
          </a:p>
          <a:p>
            <a:r>
              <a:rPr lang="en-US" altLang="en-US" sz="2800" dirty="0">
                <a:solidFill>
                  <a:schemeClr val="accent1">
                    <a:lumMod val="75000"/>
                  </a:schemeClr>
                </a:solidFill>
                <a:latin typeface="Verdana" pitchFamily="34" charset="0"/>
              </a:rPr>
              <a:t>15 minutes</a:t>
            </a:r>
          </a:p>
        </p:txBody>
      </p:sp>
      <p:sp>
        <p:nvSpPr>
          <p:cNvPr id="199686" name="Text Box 6"/>
          <p:cNvSpPr txBox="1">
            <a:spLocks noChangeArrowheads="1"/>
          </p:cNvSpPr>
          <p:nvPr/>
        </p:nvSpPr>
        <p:spPr bwMode="auto">
          <a:xfrm>
            <a:off x="6273800" y="1874838"/>
            <a:ext cx="2870200" cy="2101850"/>
          </a:xfrm>
          <a:prstGeom prst="rect">
            <a:avLst/>
          </a:prstGeom>
          <a:noFill/>
          <a:ln w="9525">
            <a:noFill/>
            <a:miter lim="800000"/>
            <a:headEnd/>
            <a:tailEnd/>
          </a:ln>
        </p:spPr>
        <p:txBody>
          <a:bodyPr>
            <a:spAutoFit/>
          </a:bodyPr>
          <a:lstStyle/>
          <a:p>
            <a:r>
              <a:rPr lang="en-US" altLang="en-US" sz="2800" dirty="0">
                <a:solidFill>
                  <a:schemeClr val="accent1">
                    <a:lumMod val="75000"/>
                  </a:schemeClr>
                </a:solidFill>
                <a:latin typeface="Verdana" pitchFamily="34" charset="0"/>
              </a:rPr>
              <a:t>3-5 hours</a:t>
            </a:r>
          </a:p>
          <a:p>
            <a:endParaRPr lang="en-US" altLang="en-US" sz="2800" dirty="0">
              <a:solidFill>
                <a:schemeClr val="accent1">
                  <a:lumMod val="75000"/>
                </a:schemeClr>
              </a:solidFill>
              <a:latin typeface="Verdana" pitchFamily="34" charset="0"/>
            </a:endParaRPr>
          </a:p>
          <a:p>
            <a:r>
              <a:rPr lang="en-US" altLang="en-US" sz="2800" dirty="0">
                <a:solidFill>
                  <a:schemeClr val="accent1">
                    <a:lumMod val="75000"/>
                  </a:schemeClr>
                </a:solidFill>
                <a:latin typeface="Verdana" pitchFamily="34" charset="0"/>
              </a:rPr>
              <a:t>2–3 hours</a:t>
            </a:r>
          </a:p>
          <a:p>
            <a:endParaRPr lang="en-US" altLang="en-US" sz="2800" dirty="0">
              <a:solidFill>
                <a:schemeClr val="accent1">
                  <a:lumMod val="75000"/>
                </a:schemeClr>
              </a:solidFill>
              <a:latin typeface="Verdana" pitchFamily="34" charset="0"/>
            </a:endParaRPr>
          </a:p>
          <a:p>
            <a:r>
              <a:rPr lang="en-US" altLang="en-US" sz="2800" dirty="0">
                <a:solidFill>
                  <a:schemeClr val="accent1">
                    <a:lumMod val="75000"/>
                  </a:schemeClr>
                </a:solidFill>
                <a:latin typeface="Verdana" pitchFamily="34" charset="0"/>
              </a:rPr>
              <a:t>5 hours</a:t>
            </a:r>
          </a:p>
          <a:p>
            <a:endParaRPr lang="en-US" altLang="en-US" sz="2800" dirty="0">
              <a:solidFill>
                <a:schemeClr val="accent1">
                  <a:lumMod val="75000"/>
                </a:schemeClr>
              </a:solidFill>
              <a:latin typeface="Verdana" pitchFamily="34" charset="0"/>
            </a:endParaRPr>
          </a:p>
          <a:p>
            <a:r>
              <a:rPr lang="en-US" altLang="en-US" sz="2800" dirty="0">
                <a:solidFill>
                  <a:schemeClr val="accent1">
                    <a:lumMod val="75000"/>
                  </a:schemeClr>
                </a:solidFill>
                <a:latin typeface="Verdana" pitchFamily="34" charset="0"/>
              </a:rPr>
              <a:t>4-6 hours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15B1D0-B5E8-4746-2DAC-EB30773892EC}"/>
              </a:ext>
            </a:extLst>
          </p:cNvPr>
          <p:cNvSpPr txBox="1"/>
          <p:nvPr/>
        </p:nvSpPr>
        <p:spPr>
          <a:xfrm>
            <a:off x="2017454" y="0"/>
            <a:ext cx="5109091" cy="707886"/>
          </a:xfrm>
          <a:prstGeom prst="rect">
            <a:avLst/>
          </a:prstGeom>
          <a:noFill/>
        </p:spPr>
        <p:txBody>
          <a:bodyPr wrap="none" rtlCol="0">
            <a:spAutoFit/>
          </a:bodyPr>
          <a:lstStyle/>
          <a:p>
            <a:r>
              <a:rPr lang="en-US" sz="6000" b="1" dirty="0">
                <a:solidFill>
                  <a:srgbClr val="002060"/>
                </a:solidFill>
                <a:latin typeface="+mn-lt"/>
              </a:rPr>
              <a:t>Narcan Administration </a:t>
            </a:r>
          </a:p>
        </p:txBody>
      </p:sp>
      <p:sp>
        <p:nvSpPr>
          <p:cNvPr id="3" name="AutoShape 2" descr="Opioid Overdose Treatment - NARCAN® (naloxone HCl) Nasal Spray">
            <a:extLst>
              <a:ext uri="{FF2B5EF4-FFF2-40B4-BE49-F238E27FC236}">
                <a16:creationId xmlns:a16="http://schemas.microsoft.com/office/drawing/2014/main" id="{3D82BEC5-C14D-1CCF-BE4F-59F57A969B4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76339A13-A85B-9CBA-5D6A-D6EA89E1F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00" y="2179209"/>
            <a:ext cx="1952080" cy="16267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HS releases guidance for naloxone administration during pandemic">
            <a:extLst>
              <a:ext uri="{FF2B5EF4-FFF2-40B4-BE49-F238E27FC236}">
                <a16:creationId xmlns:a16="http://schemas.microsoft.com/office/drawing/2014/main" id="{C089391E-5FF6-AF2C-7EA1-3109A818E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4100" y="1829481"/>
            <a:ext cx="2635055" cy="1484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verdose Emergency Kit Sign for Narcan and Naloxone">
            <a:extLst>
              <a:ext uri="{FF2B5EF4-FFF2-40B4-BE49-F238E27FC236}">
                <a16:creationId xmlns:a16="http://schemas.microsoft.com/office/drawing/2014/main" id="{78AD47BA-1304-D32E-AF81-D3EB08853E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326" y="1506309"/>
            <a:ext cx="2966075" cy="287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7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Image result for I'ved got a question"/>
          <p:cNvPicPr>
            <a:picLocks noChangeAspect="1" noChangeArrowheads="1"/>
          </p:cNvPicPr>
          <p:nvPr/>
        </p:nvPicPr>
        <p:blipFill>
          <a:blip r:embed="rId2"/>
          <a:srcRect/>
          <a:stretch>
            <a:fillRect/>
          </a:stretch>
        </p:blipFill>
        <p:spPr bwMode="auto">
          <a:xfrm>
            <a:off x="3314700" y="2340428"/>
            <a:ext cx="2819400" cy="2236788"/>
          </a:xfrm>
          <a:prstGeom prst="rect">
            <a:avLst/>
          </a:prstGeom>
          <a:ln>
            <a:noFill/>
          </a:ln>
          <a:effectLst>
            <a:softEdge rad="112500"/>
          </a:effectLst>
        </p:spPr>
      </p:pic>
      <p:sp>
        <p:nvSpPr>
          <p:cNvPr id="200706" name="Text Placeholder 2"/>
          <p:cNvSpPr>
            <a:spLocks noGrp="1"/>
          </p:cNvSpPr>
          <p:nvPr>
            <p:ph type="body" sz="quarter" idx="10"/>
          </p:nvPr>
        </p:nvSpPr>
        <p:spPr>
          <a:xfrm>
            <a:off x="800100" y="-300717"/>
            <a:ext cx="7543800" cy="3505200"/>
          </a:xfrm>
        </p:spPr>
        <p:txBody>
          <a:bodyPr/>
          <a:lstStyle/>
          <a:p>
            <a:pPr eaLnBrk="1" hangingPunct="1"/>
            <a:endParaRPr lang="en-US" b="1" dirty="0">
              <a:solidFill>
                <a:srgbClr val="002060"/>
              </a:solidFill>
            </a:endParaRPr>
          </a:p>
          <a:p>
            <a:pPr eaLnBrk="1" hangingPunct="1"/>
            <a:r>
              <a:rPr lang="en-US" b="1" dirty="0">
                <a:solidFill>
                  <a:srgbClr val="002060"/>
                </a:solidFill>
              </a:rPr>
              <a:t>Questions Regarding </a:t>
            </a:r>
          </a:p>
          <a:p>
            <a:pPr eaLnBrk="1" hangingPunct="1"/>
            <a:r>
              <a:rPr lang="en-US" b="1" dirty="0">
                <a:solidFill>
                  <a:srgbClr val="002060"/>
                </a:solidFill>
              </a:rPr>
              <a:t>Narcotic Analgesics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23214" y="247214"/>
            <a:ext cx="6515100" cy="857250"/>
          </a:xfrm>
        </p:spPr>
        <p:txBody>
          <a:bodyPr rtlCol="0">
            <a:normAutofit/>
          </a:bodyPr>
          <a:lstStyle/>
          <a:p>
            <a:pPr defTabSz="685783" eaLnBrk="1" fontAlgn="auto" hangingPunct="1">
              <a:spcAft>
                <a:spcPts val="0"/>
              </a:spcAft>
              <a:defRPr/>
            </a:pPr>
            <a:r>
              <a:rPr lang="en-US" altLang="en-US" sz="4400" dirty="0">
                <a:solidFill>
                  <a:srgbClr val="002060"/>
                </a:solidFill>
                <a:latin typeface="+mn-lt"/>
              </a:rPr>
              <a:t>Inhalants</a:t>
            </a:r>
          </a:p>
        </p:txBody>
      </p:sp>
      <p:pic>
        <p:nvPicPr>
          <p:cNvPr id="201732" name="Picture 5"/>
          <p:cNvPicPr>
            <a:picLocks noChangeAspect="1"/>
          </p:cNvPicPr>
          <p:nvPr/>
        </p:nvPicPr>
        <p:blipFill>
          <a:blip r:embed="rId2"/>
          <a:srcRect/>
          <a:stretch>
            <a:fillRect/>
          </a:stretch>
        </p:blipFill>
        <p:spPr bwMode="auto">
          <a:xfrm>
            <a:off x="3291677" y="1785144"/>
            <a:ext cx="1589087" cy="1984375"/>
          </a:xfrm>
          <a:prstGeom prst="rect">
            <a:avLst/>
          </a:prstGeom>
          <a:noFill/>
          <a:ln w="9525">
            <a:noFill/>
            <a:miter lim="800000"/>
            <a:headEnd/>
            <a:tailEnd/>
          </a:ln>
        </p:spPr>
      </p:pic>
      <p:pic>
        <p:nvPicPr>
          <p:cNvPr id="201733" name="Picture 6"/>
          <p:cNvPicPr>
            <a:picLocks noChangeAspect="1"/>
          </p:cNvPicPr>
          <p:nvPr/>
        </p:nvPicPr>
        <p:blipFill>
          <a:blip r:embed="rId3"/>
          <a:srcRect/>
          <a:stretch>
            <a:fillRect/>
          </a:stretch>
        </p:blipFill>
        <p:spPr bwMode="auto">
          <a:xfrm>
            <a:off x="5925339" y="2391393"/>
            <a:ext cx="2212975" cy="2290762"/>
          </a:xfrm>
          <a:prstGeom prst="rect">
            <a:avLst/>
          </a:prstGeom>
          <a:noFill/>
          <a:ln w="9525">
            <a:noFill/>
            <a:miter lim="800000"/>
            <a:headEnd/>
            <a:tailEnd/>
          </a:ln>
        </p:spPr>
      </p:pic>
      <p:pic>
        <p:nvPicPr>
          <p:cNvPr id="201735" name="Picture 4" descr="mage result for metallic spray paint"/>
          <p:cNvPicPr>
            <a:picLocks noChangeAspect="1" noChangeArrowheads="1"/>
          </p:cNvPicPr>
          <p:nvPr/>
        </p:nvPicPr>
        <p:blipFill>
          <a:blip r:embed="rId4"/>
          <a:srcRect t="20245" b="19778"/>
          <a:stretch>
            <a:fillRect/>
          </a:stretch>
        </p:blipFill>
        <p:spPr bwMode="auto">
          <a:xfrm>
            <a:off x="6521125" y="524399"/>
            <a:ext cx="1999321" cy="1599457"/>
          </a:xfrm>
          <a:prstGeom prst="rect">
            <a:avLst/>
          </a:prstGeom>
          <a:ln>
            <a:noFill/>
          </a:ln>
          <a:effectLst>
            <a:softEdge rad="112500"/>
          </a:effectLst>
        </p:spPr>
      </p:pic>
      <p:pic>
        <p:nvPicPr>
          <p:cNvPr id="201736" name="Picture 6" descr="mage result for rush room deodorizer"/>
          <p:cNvPicPr>
            <a:picLocks noChangeAspect="1" noChangeArrowheads="1"/>
          </p:cNvPicPr>
          <p:nvPr/>
        </p:nvPicPr>
        <p:blipFill>
          <a:blip r:embed="rId5"/>
          <a:srcRect/>
          <a:stretch>
            <a:fillRect/>
          </a:stretch>
        </p:blipFill>
        <p:spPr bwMode="auto">
          <a:xfrm>
            <a:off x="1917033" y="3143250"/>
            <a:ext cx="800100" cy="1252538"/>
          </a:xfrm>
          <a:prstGeom prst="rect">
            <a:avLst/>
          </a:prstGeom>
          <a:noFill/>
          <a:ln w="9525">
            <a:noFill/>
            <a:miter lim="800000"/>
            <a:headEnd/>
            <a:tailEnd/>
          </a:ln>
        </p:spPr>
      </p:pic>
      <p:pic>
        <p:nvPicPr>
          <p:cNvPr id="1026" name="Picture 2" descr="CRC Aerosol Duster: 8 oz Net Wt - 19MX53|05185 - Grainger">
            <a:extLst>
              <a:ext uri="{FF2B5EF4-FFF2-40B4-BE49-F238E27FC236}">
                <a16:creationId xmlns:a16="http://schemas.microsoft.com/office/drawing/2014/main" id="{A267713B-5E9D-7D25-39A9-8ACCA648E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67" y="1436442"/>
            <a:ext cx="885822" cy="2928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p:cNvPicPr>
          <p:nvPr/>
        </p:nvPicPr>
        <p:blipFill>
          <a:blip r:embed="rId2"/>
          <a:srcRect/>
          <a:stretch>
            <a:fillRect/>
          </a:stretch>
        </p:blipFill>
        <p:spPr bwMode="auto">
          <a:xfrm>
            <a:off x="6978650" y="3025775"/>
            <a:ext cx="1131888" cy="1428750"/>
          </a:xfrm>
          <a:prstGeom prst="rect">
            <a:avLst/>
          </a:prstGeom>
          <a:noFill/>
          <a:ln w="9525">
            <a:noFill/>
            <a:miter lim="800000"/>
            <a:headEnd/>
            <a:tailEnd/>
          </a:ln>
        </p:spPr>
      </p:pic>
      <p:sp>
        <p:nvSpPr>
          <p:cNvPr id="156674" name="Text Box 2"/>
          <p:cNvSpPr txBox="1">
            <a:spLocks noChangeArrowheads="1"/>
          </p:cNvSpPr>
          <p:nvPr/>
        </p:nvSpPr>
        <p:spPr bwMode="auto">
          <a:xfrm>
            <a:off x="734786" y="1177938"/>
            <a:ext cx="6933746" cy="2787623"/>
          </a:xfrm>
          <a:prstGeom prst="rect">
            <a:avLst/>
          </a:prstGeom>
          <a:noFill/>
          <a:ln w="9525">
            <a:noFill/>
            <a:miter lim="800000"/>
            <a:headEnd/>
            <a:tailEnd/>
          </a:ln>
        </p:spPr>
        <p:txBody>
          <a:bodyPr wrap="square">
            <a:spAutoFit/>
          </a:bodyPr>
          <a:lstStyle/>
          <a:p>
            <a:pPr eaLnBrk="0" hangingPunct="0">
              <a:lnSpc>
                <a:spcPct val="150000"/>
              </a:lnSpc>
              <a:buClr>
                <a:srgbClr val="FF0066"/>
              </a:buClr>
              <a:buSzPct val="80000"/>
            </a:pPr>
            <a:r>
              <a:rPr lang="en-US" altLang="en-US" sz="3600" dirty="0">
                <a:solidFill>
                  <a:schemeClr val="accent1">
                    <a:lumMod val="75000"/>
                  </a:schemeClr>
                </a:solidFill>
                <a:latin typeface="Verdana" pitchFamily="34" charset="0"/>
              </a:rPr>
              <a:t>Volatile solvents (gasoline, paint thinner)</a:t>
            </a:r>
          </a:p>
          <a:p>
            <a:pPr eaLnBrk="0" hangingPunct="0">
              <a:lnSpc>
                <a:spcPct val="150000"/>
              </a:lnSpc>
              <a:buClr>
                <a:srgbClr val="FF0066"/>
              </a:buClr>
              <a:buSzPct val="80000"/>
            </a:pPr>
            <a:endParaRPr lang="en-US" altLang="en-US" sz="3600" dirty="0">
              <a:solidFill>
                <a:schemeClr val="accent1">
                  <a:lumMod val="75000"/>
                </a:schemeClr>
              </a:solidFill>
              <a:latin typeface="Verdana" pitchFamily="34" charset="0"/>
            </a:endParaRPr>
          </a:p>
          <a:p>
            <a:pPr eaLnBrk="0" hangingPunct="0">
              <a:lnSpc>
                <a:spcPct val="150000"/>
              </a:lnSpc>
              <a:buClr>
                <a:srgbClr val="FF0066"/>
              </a:buClr>
              <a:buSzPct val="80000"/>
            </a:pPr>
            <a:r>
              <a:rPr lang="en-US" altLang="en-US" sz="3600" dirty="0">
                <a:solidFill>
                  <a:schemeClr val="accent1">
                    <a:lumMod val="75000"/>
                  </a:schemeClr>
                </a:solidFill>
                <a:latin typeface="Verdana" pitchFamily="34" charset="0"/>
              </a:rPr>
              <a:t>Aerosols (hair spray, keyboard cleaner)</a:t>
            </a:r>
          </a:p>
          <a:p>
            <a:pPr eaLnBrk="0" hangingPunct="0">
              <a:lnSpc>
                <a:spcPct val="150000"/>
              </a:lnSpc>
              <a:buClr>
                <a:srgbClr val="FF0066"/>
              </a:buClr>
              <a:buSzPct val="80000"/>
            </a:pPr>
            <a:endParaRPr lang="en-US" altLang="en-US" sz="3600" dirty="0">
              <a:solidFill>
                <a:schemeClr val="accent1">
                  <a:lumMod val="75000"/>
                </a:schemeClr>
              </a:solidFill>
              <a:latin typeface="Verdana" pitchFamily="34" charset="0"/>
            </a:endParaRPr>
          </a:p>
          <a:p>
            <a:pPr eaLnBrk="0" hangingPunct="0">
              <a:lnSpc>
                <a:spcPct val="150000"/>
              </a:lnSpc>
              <a:buClr>
                <a:srgbClr val="FF0066"/>
              </a:buClr>
              <a:buSzPct val="80000"/>
            </a:pPr>
            <a:r>
              <a:rPr lang="en-US" altLang="en-US" sz="3600" dirty="0">
                <a:solidFill>
                  <a:schemeClr val="accent1">
                    <a:lumMod val="75000"/>
                  </a:schemeClr>
                </a:solidFill>
                <a:latin typeface="Verdana" pitchFamily="34" charset="0"/>
              </a:rPr>
              <a:t>Anesthetic gases (Ether, Nitrous Oxide)</a:t>
            </a:r>
          </a:p>
        </p:txBody>
      </p:sp>
      <p:sp>
        <p:nvSpPr>
          <p:cNvPr id="156675" name="Text Box 3"/>
          <p:cNvSpPr txBox="1">
            <a:spLocks noChangeArrowheads="1"/>
          </p:cNvSpPr>
          <p:nvPr/>
        </p:nvSpPr>
        <p:spPr bwMode="auto">
          <a:xfrm>
            <a:off x="1785144" y="141063"/>
            <a:ext cx="5357812" cy="7064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altLang="en-US" b="1" baseline="0" dirty="0">
                <a:solidFill>
                  <a:srgbClr val="002060"/>
                </a:solidFill>
                <a:latin typeface="+mn-lt"/>
                <a:ea typeface="ＭＳ Ｐゴシック" charset="0"/>
                <a:cs typeface="+mn-cs"/>
              </a:rPr>
              <a:t>Common Inhalant Types</a:t>
            </a:r>
          </a:p>
        </p:txBody>
      </p:sp>
      <p:pic>
        <p:nvPicPr>
          <p:cNvPr id="202757" name="Picture 1"/>
          <p:cNvPicPr>
            <a:picLocks noChangeAspect="1"/>
          </p:cNvPicPr>
          <p:nvPr/>
        </p:nvPicPr>
        <p:blipFill>
          <a:blip r:embed="rId3"/>
          <a:srcRect/>
          <a:stretch>
            <a:fillRect/>
          </a:stretch>
        </p:blipFill>
        <p:spPr bwMode="auto">
          <a:xfrm>
            <a:off x="7578725" y="1136650"/>
            <a:ext cx="1762125" cy="176212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34737" y="1855332"/>
            <a:ext cx="8663385" cy="2068259"/>
          </a:xfrm>
          <a:prstGeom prst="rect">
            <a:avLst/>
          </a:prstGeom>
          <a:noFill/>
          <a:ln w="9525">
            <a:noFill/>
            <a:miter lim="800000"/>
            <a:headEnd/>
            <a:tailEnd/>
          </a:ln>
        </p:spPr>
        <p:txBody>
          <a:bodyPr wrap="square">
            <a:spAutoFit/>
          </a:bodyPr>
          <a:lstStyle/>
          <a:p>
            <a:pPr marL="457200" indent="-457200" eaLnBrk="0" hangingPunct="0">
              <a:lnSpc>
                <a:spcPct val="95000"/>
              </a:lnSpc>
              <a:spcBef>
                <a:spcPct val="15000"/>
              </a:spcBef>
              <a:buClr>
                <a:srgbClr val="00478A"/>
              </a:buClr>
              <a:buSzPct val="80000"/>
              <a:buFont typeface="Arial" charset="0"/>
              <a:buChar char="•"/>
            </a:pPr>
            <a:r>
              <a:rPr lang="en-US" altLang="en-US" sz="2400" baseline="0" dirty="0">
                <a:solidFill>
                  <a:schemeClr val="accent1">
                    <a:lumMod val="75000"/>
                  </a:schemeClr>
                </a:solidFill>
                <a:latin typeface="Verdana" pitchFamily="34" charset="0"/>
              </a:rPr>
              <a:t>Odor of inhaled substance</a:t>
            </a:r>
          </a:p>
          <a:p>
            <a:pPr marL="457200" indent="-457200" eaLnBrk="0" hangingPunct="0">
              <a:lnSpc>
                <a:spcPct val="95000"/>
              </a:lnSpc>
              <a:spcBef>
                <a:spcPct val="15000"/>
              </a:spcBef>
              <a:buClr>
                <a:srgbClr val="00478A"/>
              </a:buClr>
              <a:buSzPct val="80000"/>
              <a:buFont typeface="Arial" charset="0"/>
              <a:buChar char="•"/>
            </a:pPr>
            <a:r>
              <a:rPr lang="en-US" altLang="en-US" sz="2400" baseline="0" dirty="0">
                <a:solidFill>
                  <a:schemeClr val="accent1">
                    <a:lumMod val="75000"/>
                  </a:schemeClr>
                </a:solidFill>
                <a:latin typeface="Verdana" pitchFamily="34" charset="0"/>
              </a:rPr>
              <a:t>Dizziness, numbness</a:t>
            </a:r>
          </a:p>
          <a:p>
            <a:pPr marL="457200" indent="-457200" eaLnBrk="0" hangingPunct="0">
              <a:lnSpc>
                <a:spcPct val="95000"/>
              </a:lnSpc>
              <a:spcBef>
                <a:spcPct val="15000"/>
              </a:spcBef>
              <a:buClr>
                <a:srgbClr val="00478A"/>
              </a:buClr>
              <a:buSzPct val="80000"/>
              <a:buFont typeface="Arial" charset="0"/>
              <a:buChar char="•"/>
            </a:pPr>
            <a:r>
              <a:rPr lang="en-US" altLang="en-US" sz="2400" baseline="0" dirty="0">
                <a:solidFill>
                  <a:schemeClr val="accent1">
                    <a:lumMod val="75000"/>
                  </a:schemeClr>
                </a:solidFill>
                <a:latin typeface="Verdana" pitchFamily="34" charset="0"/>
              </a:rPr>
              <a:t>Traces of substance around the face and nose</a:t>
            </a:r>
          </a:p>
          <a:p>
            <a:pPr marL="457200" indent="-457200" eaLnBrk="0" hangingPunct="0">
              <a:lnSpc>
                <a:spcPct val="95000"/>
              </a:lnSpc>
              <a:spcBef>
                <a:spcPct val="15000"/>
              </a:spcBef>
              <a:buClr>
                <a:srgbClr val="00478A"/>
              </a:buClr>
              <a:buSzPct val="80000"/>
              <a:buFont typeface="Arial" charset="0"/>
              <a:buChar char="•"/>
            </a:pPr>
            <a:r>
              <a:rPr lang="en-US" altLang="en-US" sz="2400" baseline="0" dirty="0">
                <a:solidFill>
                  <a:schemeClr val="accent1">
                    <a:lumMod val="75000"/>
                  </a:schemeClr>
                </a:solidFill>
                <a:latin typeface="Verdana" pitchFamily="34" charset="0"/>
              </a:rPr>
              <a:t>Bloodshot, watery eyes</a:t>
            </a:r>
          </a:p>
          <a:p>
            <a:pPr marL="457200" indent="-457200" eaLnBrk="0" hangingPunct="0">
              <a:lnSpc>
                <a:spcPct val="95000"/>
              </a:lnSpc>
              <a:spcBef>
                <a:spcPct val="15000"/>
              </a:spcBef>
              <a:buClr>
                <a:srgbClr val="00478A"/>
              </a:buClr>
              <a:buSzPct val="80000"/>
              <a:buFont typeface="Arial" charset="0"/>
              <a:buChar char="•"/>
            </a:pPr>
            <a:r>
              <a:rPr lang="en-US" altLang="en-US" sz="2400" baseline="0" dirty="0">
                <a:solidFill>
                  <a:schemeClr val="accent1">
                    <a:lumMod val="75000"/>
                  </a:schemeClr>
                </a:solidFill>
                <a:latin typeface="Verdana" pitchFamily="34" charset="0"/>
              </a:rPr>
              <a:t>Distorted perception, time and space</a:t>
            </a:r>
          </a:p>
        </p:txBody>
      </p:sp>
      <p:sp>
        <p:nvSpPr>
          <p:cNvPr id="168963" name="Text Box 3"/>
          <p:cNvSpPr txBox="1">
            <a:spLocks noChangeArrowheads="1"/>
          </p:cNvSpPr>
          <p:nvPr/>
        </p:nvSpPr>
        <p:spPr bwMode="auto">
          <a:xfrm>
            <a:off x="2189163" y="97971"/>
            <a:ext cx="4102100" cy="708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b="1" baseline="0" dirty="0">
                <a:solidFill>
                  <a:srgbClr val="002060"/>
                </a:solidFill>
                <a:latin typeface="+mn-lt"/>
                <a:ea typeface="ＭＳ Ｐゴシック" charset="0"/>
                <a:cs typeface="+mn-cs"/>
              </a:rPr>
              <a:t>General Indicators</a:t>
            </a:r>
          </a:p>
        </p:txBody>
      </p:sp>
      <p:pic>
        <p:nvPicPr>
          <p:cNvPr id="203780" name="Picture 1"/>
          <p:cNvPicPr>
            <a:picLocks noChangeAspect="1"/>
          </p:cNvPicPr>
          <p:nvPr/>
        </p:nvPicPr>
        <p:blipFill>
          <a:blip r:embed="rId2"/>
          <a:srcRect/>
          <a:stretch>
            <a:fillRect/>
          </a:stretch>
        </p:blipFill>
        <p:spPr bwMode="auto">
          <a:xfrm>
            <a:off x="6735827" y="698499"/>
            <a:ext cx="2262295" cy="1873250"/>
          </a:xfrm>
          <a:prstGeom prst="ellipse">
            <a:avLst/>
          </a:prstGeom>
          <a:ln>
            <a:noFill/>
          </a:ln>
          <a:effectLst>
            <a:softEdge rad="112500"/>
          </a:effectLst>
        </p:spPr>
      </p:pic>
      <p:pic>
        <p:nvPicPr>
          <p:cNvPr id="10242" name="Picture 2">
            <a:extLst>
              <a:ext uri="{FF2B5EF4-FFF2-40B4-BE49-F238E27FC236}">
                <a16:creationId xmlns:a16="http://schemas.microsoft.com/office/drawing/2014/main" id="{1096DD70-E9C0-53FC-6F2C-9C09ECF01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341" y="3184072"/>
            <a:ext cx="1161830" cy="14586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911225" y="877490"/>
            <a:ext cx="6744154" cy="369331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marL="515938" indent="-515938" eaLnBrk="0" hangingPunct="0">
              <a:defRPr>
                <a:solidFill>
                  <a:schemeClr val="tx1"/>
                </a:solidFill>
                <a:latin typeface="Arial" panose="020B0604020202020204" pitchFamily="34" charset="0"/>
              </a:defRPr>
            </a:lvl1pPr>
            <a:lvl2pPr marL="6889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95000"/>
              </a:lnSpc>
              <a:spcBef>
                <a:spcPct val="15000"/>
              </a:spcBef>
              <a:buClr>
                <a:srgbClr val="FF0066"/>
              </a:buClr>
              <a:buSzPct val="80000"/>
              <a:defRPr/>
            </a:pPr>
            <a:r>
              <a:rPr lang="en-US" altLang="en-US" sz="2400" baseline="0" dirty="0">
                <a:solidFill>
                  <a:schemeClr val="accent1">
                    <a:lumMod val="75000"/>
                  </a:schemeClr>
                </a:solidFill>
                <a:ea typeface="ＭＳ Ｐゴシック" charset="0"/>
                <a:cs typeface="Arial" panose="020B0604020202020204" pitchFamily="34" charset="0"/>
              </a:rPr>
              <a:t>Inebriation similar to alcohol intoxication</a:t>
            </a:r>
          </a:p>
          <a:p>
            <a:pPr marL="0" indent="0">
              <a:lnSpc>
                <a:spcPct val="95000"/>
              </a:lnSpc>
              <a:spcBef>
                <a:spcPct val="15000"/>
              </a:spcBef>
              <a:buClr>
                <a:srgbClr val="FF0066"/>
              </a:buClr>
              <a:buSzPct val="80000"/>
              <a:defRPr/>
            </a:pPr>
            <a:endParaRPr lang="en-US" altLang="en-US" sz="2400" baseline="0" dirty="0">
              <a:solidFill>
                <a:schemeClr val="accent1">
                  <a:lumMod val="75000"/>
                </a:schemeClr>
              </a:solidFill>
              <a:ea typeface="ＭＳ Ｐゴシック" charset="0"/>
              <a:cs typeface="Arial" panose="020B0604020202020204" pitchFamily="34" charset="0"/>
            </a:endParaRPr>
          </a:p>
          <a:p>
            <a:pPr marL="0" indent="0">
              <a:lnSpc>
                <a:spcPct val="95000"/>
              </a:lnSpc>
              <a:spcBef>
                <a:spcPct val="15000"/>
              </a:spcBef>
              <a:buClr>
                <a:srgbClr val="FF0066"/>
              </a:buClr>
              <a:buSzPct val="80000"/>
              <a:defRPr/>
            </a:pPr>
            <a:r>
              <a:rPr lang="en-US" altLang="en-US" sz="2400" baseline="0" dirty="0">
                <a:solidFill>
                  <a:schemeClr val="accent1">
                    <a:lumMod val="75000"/>
                  </a:schemeClr>
                </a:solidFill>
                <a:ea typeface="ＭＳ Ｐゴシック" charset="0"/>
                <a:cs typeface="Arial" panose="020B0604020202020204" pitchFamily="34" charset="0"/>
              </a:rPr>
              <a:t>Intense headache</a:t>
            </a:r>
          </a:p>
          <a:p>
            <a:pPr>
              <a:lnSpc>
                <a:spcPct val="95000"/>
              </a:lnSpc>
              <a:spcBef>
                <a:spcPct val="15000"/>
              </a:spcBef>
              <a:buClr>
                <a:srgbClr val="FF0066"/>
              </a:buClr>
              <a:buSzPct val="80000"/>
              <a:buFont typeface="Mini Pics Classic" pitchFamily="2" charset="0"/>
              <a:buNone/>
              <a:defRPr/>
            </a:pPr>
            <a:endParaRPr lang="en-US" altLang="en-US" sz="2400" baseline="0" dirty="0">
              <a:solidFill>
                <a:schemeClr val="accent1">
                  <a:lumMod val="75000"/>
                </a:schemeClr>
              </a:solidFill>
              <a:ea typeface="ＭＳ Ｐゴシック" charset="0"/>
              <a:cs typeface="Arial" panose="020B0604020202020204" pitchFamily="34" charset="0"/>
            </a:endParaRPr>
          </a:p>
          <a:p>
            <a:pPr marL="0" indent="0">
              <a:lnSpc>
                <a:spcPct val="95000"/>
              </a:lnSpc>
              <a:spcBef>
                <a:spcPct val="15000"/>
              </a:spcBef>
              <a:buClr>
                <a:srgbClr val="FF0066"/>
              </a:buClr>
              <a:buSzPct val="80000"/>
              <a:defRPr/>
            </a:pPr>
            <a:r>
              <a:rPr lang="en-US" altLang="en-US" sz="2400" baseline="0" dirty="0">
                <a:solidFill>
                  <a:schemeClr val="accent1">
                    <a:lumMod val="75000"/>
                  </a:schemeClr>
                </a:solidFill>
                <a:ea typeface="ＭＳ Ｐゴシック" charset="0"/>
                <a:cs typeface="Arial" panose="020B0604020202020204" pitchFamily="34" charset="0"/>
              </a:rPr>
              <a:t>Nausea</a:t>
            </a:r>
          </a:p>
          <a:p>
            <a:pPr>
              <a:lnSpc>
                <a:spcPct val="95000"/>
              </a:lnSpc>
              <a:spcBef>
                <a:spcPct val="15000"/>
              </a:spcBef>
              <a:buClr>
                <a:srgbClr val="FF0066"/>
              </a:buClr>
              <a:buSzPct val="80000"/>
              <a:buFont typeface="Mini Pics Classic" pitchFamily="2" charset="0"/>
              <a:buChar char="R"/>
              <a:defRPr/>
            </a:pPr>
            <a:endParaRPr lang="en-US" altLang="en-US" sz="2400" baseline="0" dirty="0">
              <a:solidFill>
                <a:schemeClr val="accent1">
                  <a:lumMod val="75000"/>
                </a:schemeClr>
              </a:solidFill>
              <a:ea typeface="ＭＳ Ｐゴシック" charset="0"/>
              <a:cs typeface="Arial" panose="020B0604020202020204" pitchFamily="34" charset="0"/>
            </a:endParaRPr>
          </a:p>
          <a:p>
            <a:pPr marL="0" indent="0">
              <a:lnSpc>
                <a:spcPct val="95000"/>
              </a:lnSpc>
              <a:spcBef>
                <a:spcPct val="15000"/>
              </a:spcBef>
              <a:buClr>
                <a:srgbClr val="FF0066"/>
              </a:buClr>
              <a:buSzPct val="80000"/>
              <a:defRPr/>
            </a:pPr>
            <a:r>
              <a:rPr lang="en-US" altLang="en-US" sz="2400" baseline="0" dirty="0">
                <a:solidFill>
                  <a:schemeClr val="accent1">
                    <a:lumMod val="75000"/>
                  </a:schemeClr>
                </a:solidFill>
                <a:ea typeface="ＭＳ Ｐゴシック" charset="0"/>
                <a:cs typeface="Arial" panose="020B0604020202020204" pitchFamily="34" charset="0"/>
              </a:rPr>
              <a:t>Possible hallucinations</a:t>
            </a:r>
          </a:p>
          <a:p>
            <a:pPr>
              <a:lnSpc>
                <a:spcPct val="95000"/>
              </a:lnSpc>
              <a:spcBef>
                <a:spcPct val="15000"/>
              </a:spcBef>
              <a:buClr>
                <a:srgbClr val="FF0066"/>
              </a:buClr>
              <a:buSzPct val="80000"/>
              <a:buFont typeface="Mini Pics Classic" pitchFamily="2" charset="0"/>
              <a:buChar char="R"/>
              <a:defRPr/>
            </a:pPr>
            <a:endParaRPr lang="en-US" altLang="en-US" sz="2400" baseline="0" dirty="0">
              <a:solidFill>
                <a:schemeClr val="accent1">
                  <a:lumMod val="75000"/>
                </a:schemeClr>
              </a:solidFill>
              <a:ea typeface="ＭＳ Ｐゴシック" charset="0"/>
              <a:cs typeface="Arial" panose="020B0604020202020204" pitchFamily="34" charset="0"/>
            </a:endParaRPr>
          </a:p>
          <a:p>
            <a:pPr marL="0" indent="0">
              <a:lnSpc>
                <a:spcPct val="95000"/>
              </a:lnSpc>
              <a:spcBef>
                <a:spcPct val="15000"/>
              </a:spcBef>
              <a:buClr>
                <a:srgbClr val="FF0066"/>
              </a:buClr>
              <a:buSzPct val="80000"/>
              <a:defRPr/>
            </a:pPr>
            <a:r>
              <a:rPr lang="en-US" altLang="en-US" sz="2400" baseline="0" dirty="0">
                <a:solidFill>
                  <a:schemeClr val="accent1">
                    <a:lumMod val="75000"/>
                  </a:schemeClr>
                </a:solidFill>
                <a:ea typeface="ＭＳ Ｐゴシック" charset="0"/>
                <a:cs typeface="Arial" panose="020B0604020202020204" pitchFamily="34" charset="0"/>
              </a:rPr>
              <a:t>Slurred speech</a:t>
            </a:r>
          </a:p>
        </p:txBody>
      </p:sp>
      <p:sp>
        <p:nvSpPr>
          <p:cNvPr id="169987" name="Text Box 3"/>
          <p:cNvSpPr txBox="1">
            <a:spLocks noChangeArrowheads="1"/>
          </p:cNvSpPr>
          <p:nvPr/>
        </p:nvSpPr>
        <p:spPr bwMode="auto">
          <a:xfrm>
            <a:off x="1698625" y="-107156"/>
            <a:ext cx="5581650" cy="708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sz="6000" b="1" dirty="0">
                <a:solidFill>
                  <a:srgbClr val="002060"/>
                </a:solidFill>
                <a:latin typeface="+mn-lt"/>
                <a:ea typeface="ＭＳ Ｐゴシック" charset="0"/>
                <a:cs typeface="+mn-cs"/>
              </a:rPr>
              <a:t>More General Indicators  </a:t>
            </a:r>
          </a:p>
        </p:txBody>
      </p:sp>
      <p:pic>
        <p:nvPicPr>
          <p:cNvPr id="11268" name="Picture 4" descr="Frustrated GIF on GIFER - by Windskin">
            <a:extLst>
              <a:ext uri="{FF2B5EF4-FFF2-40B4-BE49-F238E27FC236}">
                <a16:creationId xmlns:a16="http://schemas.microsoft.com/office/drawing/2014/main" id="{56D28CB5-EA1B-C19E-40E1-E7C9CDEF7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119" y="2479085"/>
            <a:ext cx="2500312" cy="18767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016000" y="285750"/>
            <a:ext cx="7702550" cy="800100"/>
          </a:xfrm>
        </p:spPr>
        <p:txBody>
          <a:bodyPr rtlCol="0">
            <a:noAutofit/>
          </a:bodyPr>
          <a:lstStyle/>
          <a:p>
            <a:pPr defTabSz="685783" eaLnBrk="1" fontAlgn="auto" hangingPunct="1">
              <a:spcAft>
                <a:spcPts val="0"/>
              </a:spcAft>
              <a:defRPr/>
            </a:pPr>
            <a:r>
              <a:rPr lang="en-US" altLang="en-US" sz="4000" dirty="0">
                <a:solidFill>
                  <a:srgbClr val="002060"/>
                </a:solidFill>
                <a:latin typeface="+mn-lt"/>
              </a:rPr>
              <a:t>Conditions with Similar Symptoms</a:t>
            </a:r>
          </a:p>
        </p:txBody>
      </p:sp>
      <p:sp>
        <p:nvSpPr>
          <p:cNvPr id="205826" name="Rectangle 3"/>
          <p:cNvSpPr>
            <a:spLocks noGrp="1" noChangeArrowheads="1"/>
          </p:cNvSpPr>
          <p:nvPr>
            <p:ph idx="1"/>
          </p:nvPr>
        </p:nvSpPr>
        <p:spPr>
          <a:xfrm>
            <a:off x="1981200" y="1690688"/>
            <a:ext cx="6965950" cy="3427412"/>
          </a:xfrm>
        </p:spPr>
        <p:txBody>
          <a:bodyPr/>
          <a:lstStyle/>
          <a:p>
            <a:pPr marL="0" indent="0" eaLnBrk="1" hangingPunct="1">
              <a:buClr>
                <a:srgbClr val="FF0000"/>
              </a:buClr>
              <a:buFont typeface="Arial" charset="0"/>
              <a:buNone/>
            </a:pPr>
            <a:r>
              <a:rPr lang="en-US" altLang="en-US" sz="2700" dirty="0">
                <a:solidFill>
                  <a:schemeClr val="accent1">
                    <a:lumMod val="75000"/>
                  </a:schemeClr>
                </a:solidFill>
              </a:rPr>
              <a:t>Severe head injury</a:t>
            </a:r>
          </a:p>
          <a:p>
            <a:pPr marL="0" indent="0" eaLnBrk="1" hangingPunct="1">
              <a:buClr>
                <a:srgbClr val="FF0000"/>
              </a:buClr>
              <a:buFont typeface="Arial" charset="0"/>
              <a:buNone/>
            </a:pPr>
            <a:endParaRPr lang="en-US" altLang="en-US" sz="2700" dirty="0">
              <a:solidFill>
                <a:schemeClr val="accent1">
                  <a:lumMod val="75000"/>
                </a:schemeClr>
              </a:solidFill>
            </a:endParaRPr>
          </a:p>
          <a:p>
            <a:pPr marL="0" indent="0" eaLnBrk="1" hangingPunct="1">
              <a:buClr>
                <a:srgbClr val="FF0000"/>
              </a:buClr>
              <a:buFont typeface="Arial" charset="0"/>
              <a:buNone/>
            </a:pPr>
            <a:r>
              <a:rPr lang="en-US" altLang="en-US" sz="2700" dirty="0">
                <a:solidFill>
                  <a:schemeClr val="accent1">
                    <a:lumMod val="75000"/>
                  </a:schemeClr>
                </a:solidFill>
              </a:rPr>
              <a:t>Inner ear disorders</a:t>
            </a:r>
          </a:p>
        </p:txBody>
      </p:sp>
      <p:pic>
        <p:nvPicPr>
          <p:cNvPr id="7170" name="Picture 2" descr="Pain in the ear Clipart Vector PNG , SVG, EPS, PSD, AI">
            <a:extLst>
              <a:ext uri="{FF2B5EF4-FFF2-40B4-BE49-F238E27FC236}">
                <a16:creationId xmlns:a16="http://schemas.microsoft.com/office/drawing/2014/main" id="{785EB02C-BF6E-0F52-81EF-1E1289F3D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051" y="2409244"/>
            <a:ext cx="2305050" cy="22017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1885950" y="234950"/>
            <a:ext cx="542925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Methods Of Ingestion</a:t>
            </a:r>
          </a:p>
        </p:txBody>
      </p:sp>
      <p:grpSp>
        <p:nvGrpSpPr>
          <p:cNvPr id="206851" name="Group 8"/>
          <p:cNvGrpSpPr>
            <a:grpSpLocks/>
          </p:cNvGrpSpPr>
          <p:nvPr/>
        </p:nvGrpSpPr>
        <p:grpSpPr bwMode="auto">
          <a:xfrm>
            <a:off x="838935" y="1534813"/>
            <a:ext cx="7466128" cy="2316295"/>
            <a:chOff x="3305713" y="3143983"/>
            <a:chExt cx="7832712" cy="2685317"/>
          </a:xfrm>
        </p:grpSpPr>
        <p:pic>
          <p:nvPicPr>
            <p:cNvPr id="206852" name="Picture 4" descr="huffing.jpg"/>
            <p:cNvPicPr>
              <a:picLocks noChangeAspect="1"/>
            </p:cNvPicPr>
            <p:nvPr/>
          </p:nvPicPr>
          <p:blipFill>
            <a:blip r:embed="rId2"/>
            <a:srcRect/>
            <a:stretch>
              <a:fillRect/>
            </a:stretch>
          </p:blipFill>
          <p:spPr bwMode="auto">
            <a:xfrm>
              <a:off x="3305713" y="3143983"/>
              <a:ext cx="3122074" cy="2685317"/>
            </a:xfrm>
            <a:prstGeom prst="rect">
              <a:avLst/>
            </a:prstGeom>
            <a:noFill/>
            <a:ln w="9525">
              <a:noFill/>
              <a:miter lim="800000"/>
              <a:headEnd/>
              <a:tailEnd/>
            </a:ln>
          </p:spPr>
        </p:pic>
        <p:pic>
          <p:nvPicPr>
            <p:cNvPr id="206854" name="Picture 6" descr="huffing_freon_a_deadly_addiction.png"/>
            <p:cNvPicPr>
              <a:picLocks noChangeAspect="1"/>
            </p:cNvPicPr>
            <p:nvPr/>
          </p:nvPicPr>
          <p:blipFill>
            <a:blip r:embed="rId3"/>
            <a:srcRect/>
            <a:stretch>
              <a:fillRect/>
            </a:stretch>
          </p:blipFill>
          <p:spPr bwMode="auto">
            <a:xfrm>
              <a:off x="7568537" y="3410892"/>
              <a:ext cx="3569888" cy="2039936"/>
            </a:xfrm>
            <a:prstGeom prst="rect">
              <a:avLst/>
            </a:prstGeom>
            <a:noFill/>
            <a:ln w="9525">
              <a:noFill/>
              <a:miter lim="800000"/>
              <a:headEnd/>
              <a:tailEnd/>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5"/>
          <p:cNvSpPr>
            <a:spLocks noGrp="1"/>
          </p:cNvSpPr>
          <p:nvPr>
            <p:ph type="title"/>
          </p:nvPr>
        </p:nvSpPr>
        <p:spPr>
          <a:xfrm>
            <a:off x="628650" y="219074"/>
            <a:ext cx="7886700" cy="993775"/>
          </a:xfrm>
        </p:spPr>
        <p:txBody>
          <a:bodyPr/>
          <a:lstStyle/>
          <a:p>
            <a:pPr eaLnBrk="1" hangingPunct="1"/>
            <a:r>
              <a:rPr lang="en-US" sz="4400" dirty="0">
                <a:solidFill>
                  <a:schemeClr val="accent1">
                    <a:lumMod val="50000"/>
                  </a:schemeClr>
                </a:solidFill>
              </a:rPr>
              <a:t>What is a Drug?</a:t>
            </a:r>
          </a:p>
        </p:txBody>
      </p:sp>
      <p:sp>
        <p:nvSpPr>
          <p:cNvPr id="3" name="Text Placeholder 2"/>
          <p:cNvSpPr>
            <a:spLocks noGrp="1"/>
          </p:cNvSpPr>
          <p:nvPr>
            <p:ph idx="1"/>
          </p:nvPr>
        </p:nvSpPr>
        <p:spPr>
          <a:xfrm>
            <a:off x="733425" y="1504950"/>
            <a:ext cx="7543800" cy="1524000"/>
          </a:xfrm>
        </p:spPr>
        <p:txBody>
          <a:bodyPr/>
          <a:lstStyle/>
          <a:p>
            <a:pPr marL="0" indent="0" eaLnBrk="1" hangingPunct="1">
              <a:buFont typeface="Arial" charset="0"/>
              <a:buNone/>
            </a:pPr>
            <a:r>
              <a:rPr lang="en-US" sz="2800" dirty="0">
                <a:solidFill>
                  <a:schemeClr val="accent1">
                    <a:lumMod val="75000"/>
                  </a:schemeClr>
                </a:solidFill>
              </a:rPr>
              <a:t>Any substance that alters perception or behavior, reducing that individual’s ability to function appropriately in the workplace.</a:t>
            </a:r>
          </a:p>
        </p:txBody>
      </p:sp>
      <p:pic>
        <p:nvPicPr>
          <p:cNvPr id="14" name="Picture 13"/>
          <p:cNvPicPr>
            <a:picLocks noChangeAspect="1"/>
          </p:cNvPicPr>
          <p:nvPr/>
        </p:nvPicPr>
        <p:blipFill>
          <a:blip r:embed="rId3"/>
          <a:srcRect/>
          <a:stretch>
            <a:fillRect/>
          </a:stretch>
        </p:blipFill>
        <p:spPr bwMode="auto">
          <a:xfrm>
            <a:off x="1524000" y="3367088"/>
            <a:ext cx="1066800" cy="930275"/>
          </a:xfrm>
          <a:prstGeom prst="rect">
            <a:avLst/>
          </a:prstGeom>
          <a:noFill/>
          <a:ln w="9525">
            <a:noFill/>
            <a:miter lim="800000"/>
            <a:headEnd/>
            <a:tailEnd/>
          </a:ln>
        </p:spPr>
      </p:pic>
      <p:pic>
        <p:nvPicPr>
          <p:cNvPr id="90116" name="Picture 14"/>
          <p:cNvPicPr>
            <a:picLocks noChangeAspect="1"/>
          </p:cNvPicPr>
          <p:nvPr/>
        </p:nvPicPr>
        <p:blipFill>
          <a:blip r:embed="rId4"/>
          <a:srcRect l="57016"/>
          <a:stretch>
            <a:fillRect/>
          </a:stretch>
        </p:blipFill>
        <p:spPr bwMode="auto">
          <a:xfrm>
            <a:off x="4572000" y="2982913"/>
            <a:ext cx="762000" cy="1444625"/>
          </a:xfrm>
          <a:prstGeom prst="rect">
            <a:avLst/>
          </a:prstGeom>
          <a:noFill/>
          <a:ln w="9525">
            <a:noFill/>
            <a:miter lim="800000"/>
            <a:headEnd/>
            <a:tailEnd/>
          </a:ln>
        </p:spPr>
      </p:pic>
      <p:pic>
        <p:nvPicPr>
          <p:cNvPr id="90117" name="Picture 18"/>
          <p:cNvPicPr>
            <a:picLocks noChangeAspect="1"/>
          </p:cNvPicPr>
          <p:nvPr/>
        </p:nvPicPr>
        <p:blipFill>
          <a:blip r:embed="rId5"/>
          <a:srcRect/>
          <a:stretch>
            <a:fillRect/>
          </a:stretch>
        </p:blipFill>
        <p:spPr bwMode="auto">
          <a:xfrm rot="2235256">
            <a:off x="5486400" y="3370263"/>
            <a:ext cx="1631950" cy="1054100"/>
          </a:xfrm>
          <a:prstGeom prst="rect">
            <a:avLst/>
          </a:prstGeom>
          <a:noFill/>
          <a:ln w="9525">
            <a:noFill/>
            <a:miter lim="800000"/>
            <a:headEnd/>
            <a:tailEnd/>
          </a:ln>
        </p:spPr>
      </p:pic>
      <p:pic>
        <p:nvPicPr>
          <p:cNvPr id="90118" name="Picture 21"/>
          <p:cNvPicPr>
            <a:picLocks noChangeAspect="1"/>
          </p:cNvPicPr>
          <p:nvPr/>
        </p:nvPicPr>
        <p:blipFill>
          <a:blip r:embed="rId6"/>
          <a:srcRect/>
          <a:stretch>
            <a:fillRect/>
          </a:stretch>
        </p:blipFill>
        <p:spPr bwMode="auto">
          <a:xfrm>
            <a:off x="7086600" y="3328988"/>
            <a:ext cx="1646238" cy="1098550"/>
          </a:xfrm>
          <a:prstGeom prst="rect">
            <a:avLst/>
          </a:prstGeom>
          <a:noFill/>
          <a:ln w="9525">
            <a:noFill/>
            <a:miter lim="800000"/>
            <a:headEnd/>
            <a:tailEnd/>
          </a:ln>
        </p:spPr>
      </p:pic>
      <p:pic>
        <p:nvPicPr>
          <p:cNvPr id="90119" name="Picture 23"/>
          <p:cNvPicPr>
            <a:picLocks noChangeAspect="1"/>
          </p:cNvPicPr>
          <p:nvPr/>
        </p:nvPicPr>
        <p:blipFill>
          <a:blip r:embed="rId7"/>
          <a:srcRect/>
          <a:stretch>
            <a:fillRect/>
          </a:stretch>
        </p:blipFill>
        <p:spPr bwMode="auto">
          <a:xfrm>
            <a:off x="2733675" y="3311525"/>
            <a:ext cx="1552575" cy="1133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165350" y="285750"/>
            <a:ext cx="6965950" cy="800100"/>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Duration of Effects</a:t>
            </a:r>
          </a:p>
        </p:txBody>
      </p:sp>
      <p:sp>
        <p:nvSpPr>
          <p:cNvPr id="175107" name="Rectangle 3"/>
          <p:cNvSpPr>
            <a:spLocks noGrp="1" noChangeArrowheads="1"/>
          </p:cNvSpPr>
          <p:nvPr>
            <p:ph idx="1"/>
          </p:nvPr>
        </p:nvSpPr>
        <p:spPr>
          <a:xfrm>
            <a:off x="1484313" y="1198563"/>
            <a:ext cx="6170612" cy="2516187"/>
          </a:xfrm>
        </p:spPr>
        <p:txBody>
          <a:bodyPr rtlCol="0">
            <a:normAutofit fontScale="92500" lnSpcReduction="20000"/>
          </a:bodyPr>
          <a:lstStyle/>
          <a:p>
            <a:pPr marL="171446" indent="-171446" defTabSz="685783" eaLnBrk="1" fontAlgn="auto" hangingPunct="1">
              <a:spcAft>
                <a:spcPts val="0"/>
              </a:spcAft>
              <a:buFont typeface="Wingdings" panose="05000000000000000000" pitchFamily="2" charset="2"/>
              <a:buNone/>
              <a:defRPr/>
            </a:pPr>
            <a:r>
              <a:rPr lang="en-US" altLang="en-US" b="1" u="sng" dirty="0">
                <a:solidFill>
                  <a:schemeClr val="accent1">
                    <a:lumMod val="75000"/>
                  </a:schemeClr>
                </a:solidFill>
              </a:rPr>
              <a:t>Substance</a:t>
            </a:r>
            <a:r>
              <a:rPr lang="en-US" altLang="en-US" u="sng" dirty="0">
                <a:solidFill>
                  <a:schemeClr val="accent1">
                    <a:lumMod val="75000"/>
                  </a:schemeClr>
                </a:solidFill>
              </a:rPr>
              <a:t> </a:t>
            </a:r>
            <a:r>
              <a:rPr lang="en-US" altLang="en-US" dirty="0">
                <a:solidFill>
                  <a:schemeClr val="accent1">
                    <a:lumMod val="75000"/>
                  </a:schemeClr>
                </a:solidFill>
              </a:rPr>
              <a:t>                  </a:t>
            </a:r>
            <a:r>
              <a:rPr lang="en-US" altLang="en-US" b="1" u="sng" dirty="0">
                <a:solidFill>
                  <a:schemeClr val="accent1">
                    <a:lumMod val="75000"/>
                  </a:schemeClr>
                </a:solidFill>
              </a:rPr>
              <a:t>Onset</a:t>
            </a:r>
            <a:r>
              <a:rPr lang="en-US" altLang="en-US" dirty="0">
                <a:solidFill>
                  <a:schemeClr val="accent1">
                    <a:lumMod val="75000"/>
                  </a:schemeClr>
                </a:solidFill>
              </a:rPr>
              <a:t>                   </a:t>
            </a:r>
            <a:r>
              <a:rPr lang="en-US" altLang="en-US" b="1" u="sng" dirty="0">
                <a:solidFill>
                  <a:schemeClr val="accent1">
                    <a:lumMod val="75000"/>
                  </a:schemeClr>
                </a:solidFill>
              </a:rPr>
              <a:t>Duration</a:t>
            </a:r>
          </a:p>
          <a:p>
            <a:pPr marL="171446" indent="-171446" defTabSz="685783" eaLnBrk="1" fontAlgn="auto" hangingPunct="1">
              <a:spcAft>
                <a:spcPts val="0"/>
              </a:spcAft>
              <a:buFont typeface="Wingdings" panose="05000000000000000000" pitchFamily="2" charset="2"/>
              <a:buNone/>
              <a:defRPr/>
            </a:pPr>
            <a:r>
              <a:rPr lang="en-US" altLang="en-US" dirty="0">
                <a:solidFill>
                  <a:schemeClr val="accent1">
                    <a:lumMod val="75000"/>
                  </a:schemeClr>
                </a:solidFill>
              </a:rPr>
              <a:t>Nitrates                   Immediately        Up to 20 minutes</a:t>
            </a:r>
          </a:p>
          <a:p>
            <a:pPr marL="171446" indent="-171446" defTabSz="685783" eaLnBrk="1" fontAlgn="auto" hangingPunct="1">
              <a:spcAft>
                <a:spcPts val="0"/>
              </a:spcAft>
              <a:buFont typeface="Wingdings" panose="05000000000000000000" pitchFamily="2" charset="2"/>
              <a:buNone/>
              <a:defRPr/>
            </a:pPr>
            <a:endParaRPr lang="en-US" altLang="en-US" dirty="0">
              <a:solidFill>
                <a:schemeClr val="accent1">
                  <a:lumMod val="75000"/>
                </a:schemeClr>
              </a:solidFill>
            </a:endParaRPr>
          </a:p>
          <a:p>
            <a:pPr marL="171446" indent="-171446" defTabSz="685783" eaLnBrk="1" fontAlgn="auto" hangingPunct="1">
              <a:spcAft>
                <a:spcPts val="0"/>
              </a:spcAft>
              <a:buFont typeface="Wingdings" panose="05000000000000000000" pitchFamily="2" charset="2"/>
              <a:buNone/>
              <a:defRPr/>
            </a:pPr>
            <a:r>
              <a:rPr lang="en-US" altLang="en-US" dirty="0">
                <a:solidFill>
                  <a:schemeClr val="accent1">
                    <a:lumMod val="75000"/>
                  </a:schemeClr>
                </a:solidFill>
              </a:rPr>
              <a:t>Nitrous                    Immediately        5 minutes or less</a:t>
            </a:r>
          </a:p>
          <a:p>
            <a:pPr marL="171446" indent="-171446" defTabSz="685783" eaLnBrk="1" fontAlgn="auto" hangingPunct="1">
              <a:spcAft>
                <a:spcPts val="0"/>
              </a:spcAft>
              <a:buFont typeface="Wingdings" panose="05000000000000000000" pitchFamily="2" charset="2"/>
              <a:buNone/>
              <a:defRPr/>
            </a:pPr>
            <a:r>
              <a:rPr lang="en-US" altLang="en-US" dirty="0">
                <a:solidFill>
                  <a:schemeClr val="accent1">
                    <a:lumMod val="75000"/>
                  </a:schemeClr>
                </a:solidFill>
              </a:rPr>
              <a:t>Oxide</a:t>
            </a:r>
          </a:p>
          <a:p>
            <a:pPr marL="171446" indent="-171446" defTabSz="685783" eaLnBrk="1" fontAlgn="auto" hangingPunct="1">
              <a:spcAft>
                <a:spcPts val="0"/>
              </a:spcAft>
              <a:buFont typeface="Wingdings" panose="05000000000000000000" pitchFamily="2" charset="2"/>
              <a:buNone/>
              <a:defRPr/>
            </a:pPr>
            <a:endParaRPr lang="en-US" altLang="en-US" dirty="0">
              <a:solidFill>
                <a:schemeClr val="accent1">
                  <a:lumMod val="75000"/>
                </a:schemeClr>
              </a:solidFill>
            </a:endParaRPr>
          </a:p>
          <a:p>
            <a:pPr marL="171446" indent="-171446" defTabSz="685783" eaLnBrk="1" fontAlgn="auto" hangingPunct="1">
              <a:spcAft>
                <a:spcPts val="0"/>
              </a:spcAft>
              <a:buFont typeface="Wingdings" panose="05000000000000000000" pitchFamily="2" charset="2"/>
              <a:buNone/>
              <a:defRPr/>
            </a:pPr>
            <a:r>
              <a:rPr lang="en-US" altLang="en-US" dirty="0">
                <a:solidFill>
                  <a:schemeClr val="accent1">
                    <a:lumMod val="75000"/>
                  </a:schemeClr>
                </a:solidFill>
              </a:rPr>
              <a:t>Volatile                    Immediately        6-8 Hours</a:t>
            </a:r>
          </a:p>
          <a:p>
            <a:pPr marL="171446" indent="-171446" defTabSz="685783" eaLnBrk="1" fontAlgn="auto" hangingPunct="1">
              <a:spcAft>
                <a:spcPts val="0"/>
              </a:spcAft>
              <a:buFont typeface="Wingdings" panose="05000000000000000000" pitchFamily="2" charset="2"/>
              <a:buNone/>
              <a:defRPr/>
            </a:pPr>
            <a:r>
              <a:rPr lang="en-US" altLang="en-US" dirty="0">
                <a:solidFill>
                  <a:schemeClr val="accent1">
                    <a:lumMod val="75000"/>
                  </a:schemeClr>
                </a:solidFill>
              </a:rPr>
              <a:t>Solvents</a:t>
            </a:r>
          </a:p>
        </p:txBody>
      </p:sp>
      <p:pic>
        <p:nvPicPr>
          <p:cNvPr id="207876" name="Picture 2"/>
          <p:cNvPicPr>
            <a:picLocks noChangeAspect="1"/>
          </p:cNvPicPr>
          <p:nvPr/>
        </p:nvPicPr>
        <p:blipFill>
          <a:blip r:embed="rId2"/>
          <a:srcRect/>
          <a:stretch>
            <a:fillRect/>
          </a:stretch>
        </p:blipFill>
        <p:spPr bwMode="auto">
          <a:xfrm>
            <a:off x="7315200" y="133350"/>
            <a:ext cx="1576388" cy="1576388"/>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ext Placeholder 2"/>
          <p:cNvSpPr>
            <a:spLocks noGrp="1"/>
          </p:cNvSpPr>
          <p:nvPr>
            <p:ph type="body" sz="quarter" idx="10"/>
          </p:nvPr>
        </p:nvSpPr>
        <p:spPr>
          <a:xfrm>
            <a:off x="800100" y="-284389"/>
            <a:ext cx="7543800" cy="3505200"/>
          </a:xfrm>
        </p:spPr>
        <p:txBody>
          <a:bodyPr/>
          <a:lstStyle/>
          <a:p>
            <a:pPr eaLnBrk="1" hangingPunct="1"/>
            <a:endParaRPr lang="en-US" b="1" dirty="0">
              <a:solidFill>
                <a:srgbClr val="002060"/>
              </a:solidFill>
            </a:endParaRPr>
          </a:p>
          <a:p>
            <a:pPr eaLnBrk="1" hangingPunct="1"/>
            <a:r>
              <a:rPr lang="en-US" b="1" dirty="0">
                <a:solidFill>
                  <a:srgbClr val="002060"/>
                </a:solidFill>
              </a:rPr>
              <a:t>Questions Regarding </a:t>
            </a:r>
          </a:p>
          <a:p>
            <a:pPr eaLnBrk="1" hangingPunct="1"/>
            <a:r>
              <a:rPr lang="en-US" b="1" dirty="0">
                <a:solidFill>
                  <a:srgbClr val="002060"/>
                </a:solidFill>
              </a:rPr>
              <a:t>Inhalants</a:t>
            </a:r>
          </a:p>
        </p:txBody>
      </p:sp>
      <p:pic>
        <p:nvPicPr>
          <p:cNvPr id="208898" name="Picture 3"/>
          <p:cNvPicPr>
            <a:picLocks noChangeAspect="1"/>
          </p:cNvPicPr>
          <p:nvPr/>
        </p:nvPicPr>
        <p:blipFill>
          <a:blip r:embed="rId2"/>
          <a:srcRect/>
          <a:stretch>
            <a:fillRect/>
          </a:stretch>
        </p:blipFill>
        <p:spPr bwMode="auto">
          <a:xfrm>
            <a:off x="3513365" y="2683328"/>
            <a:ext cx="2824163" cy="1871663"/>
          </a:xfrm>
          <a:prstGeom prst="rect">
            <a:avLst/>
          </a:prstGeom>
          <a:ln>
            <a:noFill/>
          </a:ln>
          <a:effectLst>
            <a:softEdge rad="112500"/>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00200" y="285750"/>
            <a:ext cx="6515100" cy="857250"/>
          </a:xfrm>
        </p:spPr>
        <p:txBody>
          <a:bodyPr rtlCol="0">
            <a:normAutofit/>
          </a:bodyPr>
          <a:lstStyle/>
          <a:p>
            <a:pPr defTabSz="685783" eaLnBrk="1" fontAlgn="auto" hangingPunct="1">
              <a:spcAft>
                <a:spcPts val="0"/>
              </a:spcAft>
              <a:defRPr/>
            </a:pPr>
            <a:r>
              <a:rPr lang="en-US" altLang="en-US" sz="4000" dirty="0">
                <a:solidFill>
                  <a:srgbClr val="00478A"/>
                </a:solidFill>
                <a:latin typeface="+mn-lt"/>
              </a:rPr>
              <a:t>Cannabis</a:t>
            </a:r>
          </a:p>
        </p:txBody>
      </p:sp>
      <p:pic>
        <p:nvPicPr>
          <p:cNvPr id="209923" name="Picture 3"/>
          <p:cNvPicPr>
            <a:picLocks noChangeAspect="1"/>
          </p:cNvPicPr>
          <p:nvPr/>
        </p:nvPicPr>
        <p:blipFill>
          <a:blip r:embed="rId2"/>
          <a:srcRect/>
          <a:stretch>
            <a:fillRect/>
          </a:stretch>
        </p:blipFill>
        <p:spPr bwMode="auto">
          <a:xfrm>
            <a:off x="1276350" y="2681288"/>
            <a:ext cx="2590800" cy="1722437"/>
          </a:xfrm>
          <a:prstGeom prst="rect">
            <a:avLst/>
          </a:prstGeom>
          <a:noFill/>
          <a:ln w="9525">
            <a:noFill/>
            <a:miter lim="800000"/>
            <a:headEnd/>
            <a:tailEnd/>
          </a:ln>
        </p:spPr>
      </p:pic>
      <p:pic>
        <p:nvPicPr>
          <p:cNvPr id="209924" name="Picture 4"/>
          <p:cNvPicPr>
            <a:picLocks noChangeAspect="1"/>
          </p:cNvPicPr>
          <p:nvPr/>
        </p:nvPicPr>
        <p:blipFill>
          <a:blip r:embed="rId3"/>
          <a:srcRect/>
          <a:stretch>
            <a:fillRect/>
          </a:stretch>
        </p:blipFill>
        <p:spPr bwMode="auto">
          <a:xfrm>
            <a:off x="2971800" y="1187450"/>
            <a:ext cx="1947863" cy="1298575"/>
          </a:xfrm>
          <a:prstGeom prst="rect">
            <a:avLst/>
          </a:prstGeom>
          <a:noFill/>
          <a:ln w="9525">
            <a:noFill/>
            <a:miter lim="800000"/>
            <a:headEnd/>
            <a:tailEnd/>
          </a:ln>
        </p:spPr>
      </p:pic>
      <p:pic>
        <p:nvPicPr>
          <p:cNvPr id="209925" name="Picture 8"/>
          <p:cNvPicPr>
            <a:picLocks noChangeAspect="1"/>
          </p:cNvPicPr>
          <p:nvPr/>
        </p:nvPicPr>
        <p:blipFill>
          <a:blip r:embed="rId4"/>
          <a:srcRect/>
          <a:stretch>
            <a:fillRect/>
          </a:stretch>
        </p:blipFill>
        <p:spPr bwMode="auto">
          <a:xfrm>
            <a:off x="4191000" y="2771775"/>
            <a:ext cx="2076450" cy="1798638"/>
          </a:xfrm>
          <a:prstGeom prst="rect">
            <a:avLst/>
          </a:prstGeom>
          <a:noFill/>
          <a:ln w="9525">
            <a:noFill/>
            <a:miter lim="800000"/>
            <a:headEnd/>
            <a:tailEnd/>
          </a:ln>
        </p:spPr>
      </p:pic>
      <p:pic>
        <p:nvPicPr>
          <p:cNvPr id="209926" name="Picture 9"/>
          <p:cNvPicPr>
            <a:picLocks noChangeAspect="1"/>
          </p:cNvPicPr>
          <p:nvPr/>
        </p:nvPicPr>
        <p:blipFill>
          <a:blip r:embed="rId5"/>
          <a:srcRect/>
          <a:stretch>
            <a:fillRect/>
          </a:stretch>
        </p:blipFill>
        <p:spPr bwMode="auto">
          <a:xfrm>
            <a:off x="6400800" y="871538"/>
            <a:ext cx="2262188" cy="1809750"/>
          </a:xfrm>
          <a:prstGeom prst="rect">
            <a:avLst/>
          </a:prstGeom>
          <a:noFill/>
          <a:ln w="9525">
            <a:noFill/>
            <a:miter lim="800000"/>
            <a:headEnd/>
            <a:tailEnd/>
          </a:ln>
        </p:spPr>
      </p:pic>
      <p:pic>
        <p:nvPicPr>
          <p:cNvPr id="209927" name="Picture 10"/>
          <p:cNvPicPr>
            <a:picLocks noChangeAspect="1"/>
          </p:cNvPicPr>
          <p:nvPr/>
        </p:nvPicPr>
        <p:blipFill>
          <a:blip r:embed="rId6"/>
          <a:srcRect/>
          <a:stretch>
            <a:fillRect/>
          </a:stretch>
        </p:blipFill>
        <p:spPr bwMode="auto">
          <a:xfrm>
            <a:off x="6324600" y="2960688"/>
            <a:ext cx="2603500" cy="130175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171825" y="155575"/>
            <a:ext cx="27432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396D"/>
                </a:solidFill>
                <a:latin typeface="+mn-lt"/>
                <a:ea typeface="ＭＳ Ｐゴシック" charset="0"/>
                <a:cs typeface="+mn-cs"/>
              </a:rPr>
              <a:t>Cannabis</a:t>
            </a:r>
            <a:endParaRPr lang="en-US" altLang="en-US" sz="6000" b="1" baseline="0" dirty="0">
              <a:solidFill>
                <a:srgbClr val="00396D"/>
              </a:solidFill>
              <a:latin typeface="+mn-lt"/>
              <a:ea typeface="ＭＳ Ｐゴシック" charset="0"/>
              <a:cs typeface="+mn-cs"/>
            </a:endParaRPr>
          </a:p>
        </p:txBody>
      </p:sp>
      <p:sp>
        <p:nvSpPr>
          <p:cNvPr id="178180" name="AutoShape 4"/>
          <p:cNvSpPr>
            <a:spLocks noChangeArrowheads="1"/>
          </p:cNvSpPr>
          <p:nvPr/>
        </p:nvSpPr>
        <p:spPr bwMode="auto">
          <a:xfrm>
            <a:off x="2228850" y="1428750"/>
            <a:ext cx="5010150" cy="2686050"/>
          </a:xfrm>
          <a:prstGeom prst="foldedCorner">
            <a:avLst>
              <a:gd name="adj" fmla="val 12500"/>
            </a:avLst>
          </a:prstGeom>
          <a:solidFill>
            <a:srgbClr val="FFC000"/>
          </a:solidFill>
          <a:ln w="28575" cap="sq">
            <a:solidFill>
              <a:srgbClr val="000000"/>
            </a:solidFill>
            <a:round/>
            <a:headEnd type="none" w="sm" len="sm"/>
            <a:tailEnd type="none" w="sm" len="sm"/>
          </a:ln>
          <a:effectLst/>
        </p:spPr>
        <p:txBody>
          <a:bodyPr wrap="none" anchor="ctr"/>
          <a:lstStyle/>
          <a:p>
            <a:pPr>
              <a:defRPr/>
            </a:pPr>
            <a:endParaRPr lang="en-US" sz="3000"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210948" name="Text Box 5"/>
          <p:cNvSpPr txBox="1">
            <a:spLocks noChangeArrowheads="1"/>
          </p:cNvSpPr>
          <p:nvPr/>
        </p:nvSpPr>
        <p:spPr bwMode="auto">
          <a:xfrm>
            <a:off x="2438400" y="1627188"/>
            <a:ext cx="4572000" cy="1733550"/>
          </a:xfrm>
          <a:prstGeom prst="rect">
            <a:avLst/>
          </a:prstGeom>
          <a:noFill/>
          <a:ln w="9525">
            <a:noFill/>
            <a:miter lim="800000"/>
            <a:headEnd/>
            <a:tailEnd/>
          </a:ln>
        </p:spPr>
        <p:txBody>
          <a:bodyPr>
            <a:spAutoFit/>
          </a:bodyPr>
          <a:lstStyle/>
          <a:p>
            <a:pPr marL="344488" indent="-344488" algn="ctr" eaLnBrk="0" hangingPunct="0">
              <a:buFont typeface="CommonBullets"/>
              <a:buNone/>
            </a:pPr>
            <a:r>
              <a:rPr lang="en-US" altLang="en-US" sz="3200" dirty="0">
                <a:solidFill>
                  <a:schemeClr val="tx1"/>
                </a:solidFill>
                <a:latin typeface="Verdana" pitchFamily="34" charset="0"/>
              </a:rPr>
              <a:t>The primary psychoactive ingredient in Cannabis:  </a:t>
            </a:r>
            <a:r>
              <a:rPr lang="en-US" altLang="en-US" sz="3200" b="1" dirty="0">
                <a:solidFill>
                  <a:schemeClr val="tx1"/>
                </a:solidFill>
                <a:latin typeface="Verdana" pitchFamily="34" charset="0"/>
              </a:rPr>
              <a:t>Delta-9 Tetrahydrocannabinol (THC)</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1720312" y="155575"/>
            <a:ext cx="6044338" cy="76944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396D"/>
                </a:solidFill>
                <a:latin typeface="+mn-lt"/>
                <a:ea typeface="ＭＳ Ｐゴシック" charset="0"/>
                <a:cs typeface="+mn-cs"/>
              </a:rPr>
              <a:t>Marijuana</a:t>
            </a:r>
          </a:p>
        </p:txBody>
      </p:sp>
      <p:pic>
        <p:nvPicPr>
          <p:cNvPr id="4" name="Picture 3">
            <a:extLst>
              <a:ext uri="{FF2B5EF4-FFF2-40B4-BE49-F238E27FC236}">
                <a16:creationId xmlns:a16="http://schemas.microsoft.com/office/drawing/2014/main" id="{37829A0D-1ACB-BF0B-B07B-CADA2CE9ADFA}"/>
              </a:ext>
            </a:extLst>
          </p:cNvPr>
          <p:cNvPicPr>
            <a:picLocks noChangeAspect="1"/>
          </p:cNvPicPr>
          <p:nvPr/>
        </p:nvPicPr>
        <p:blipFill rotWithShape="1">
          <a:blip r:embed="rId2"/>
          <a:srcRect l="24161" t="21098" r="26828" b="27965"/>
          <a:stretch/>
        </p:blipFill>
        <p:spPr>
          <a:xfrm>
            <a:off x="2758323" y="1028699"/>
            <a:ext cx="3438370" cy="1976479"/>
          </a:xfrm>
          <a:prstGeom prst="rect">
            <a:avLst/>
          </a:prstGeom>
        </p:spPr>
      </p:pic>
      <p:sp>
        <p:nvSpPr>
          <p:cNvPr id="5" name="TextBox 4">
            <a:extLst>
              <a:ext uri="{FF2B5EF4-FFF2-40B4-BE49-F238E27FC236}">
                <a16:creationId xmlns:a16="http://schemas.microsoft.com/office/drawing/2014/main" id="{8553485C-11BF-BA61-6D83-56CF33F192B2}"/>
              </a:ext>
            </a:extLst>
          </p:cNvPr>
          <p:cNvSpPr txBox="1"/>
          <p:nvPr/>
        </p:nvSpPr>
        <p:spPr>
          <a:xfrm>
            <a:off x="176694" y="3498245"/>
            <a:ext cx="8790612" cy="913070"/>
          </a:xfrm>
          <a:prstGeom prst="rect">
            <a:avLst/>
          </a:prstGeom>
          <a:noFill/>
        </p:spPr>
        <p:txBody>
          <a:bodyPr wrap="none" rtlCol="0">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3"/>
              </a:rPr>
              <a:t>https://www.youtube.com/watch?v=oeF6rFN9org&amp;t=12s</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36236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2590800" y="-7938"/>
            <a:ext cx="4114800" cy="708026"/>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b="1" baseline="0" dirty="0">
                <a:solidFill>
                  <a:srgbClr val="00478A"/>
                </a:solidFill>
                <a:latin typeface="+mn-lt"/>
                <a:ea typeface="ＭＳ Ｐゴシック" charset="0"/>
                <a:cs typeface="+mn-cs"/>
              </a:rPr>
              <a:t>Types of Cannabis</a:t>
            </a:r>
          </a:p>
        </p:txBody>
      </p:sp>
      <p:sp>
        <p:nvSpPr>
          <p:cNvPr id="211971" name="Content Placeholder 1"/>
          <p:cNvSpPr txBox="1">
            <a:spLocks/>
          </p:cNvSpPr>
          <p:nvPr/>
        </p:nvSpPr>
        <p:spPr bwMode="auto">
          <a:xfrm>
            <a:off x="757122" y="-307280"/>
            <a:ext cx="6313523" cy="3938785"/>
          </a:xfrm>
          <a:prstGeom prst="rect">
            <a:avLst/>
          </a:prstGeom>
          <a:noFill/>
          <a:ln w="9525">
            <a:noFill/>
            <a:miter lim="800000"/>
            <a:headEnd/>
            <a:tailEnd/>
          </a:ln>
        </p:spPr>
        <p:txBody>
          <a:bodyPr/>
          <a:lstStyle/>
          <a:p>
            <a:pPr defTabSz="684213">
              <a:lnSpc>
                <a:spcPct val="90000"/>
              </a:lnSpc>
              <a:spcBef>
                <a:spcPts val="750"/>
              </a:spcBef>
            </a:pPr>
            <a:endParaRPr lang="en-US" altLang="en-US" sz="2100" b="1" baseline="0" dirty="0">
              <a:solidFill>
                <a:schemeClr val="bg2"/>
              </a:solidFill>
              <a:latin typeface="Arial" charset="0"/>
            </a:endParaRPr>
          </a:p>
          <a:p>
            <a:pPr defTabSz="684213">
              <a:lnSpc>
                <a:spcPct val="90000"/>
              </a:lnSpc>
              <a:spcBef>
                <a:spcPts val="750"/>
              </a:spcBef>
            </a:pPr>
            <a:endParaRPr lang="en-US" altLang="en-US" sz="2100" b="1" baseline="0" dirty="0">
              <a:solidFill>
                <a:schemeClr val="bg2"/>
              </a:solidFill>
              <a:latin typeface="Arial" charset="0"/>
            </a:endParaRPr>
          </a:p>
          <a:p>
            <a:pPr defTabSz="684213">
              <a:lnSpc>
                <a:spcPct val="90000"/>
              </a:lnSpc>
              <a:spcBef>
                <a:spcPts val="750"/>
              </a:spcBef>
            </a:pPr>
            <a:endParaRPr lang="en-US" altLang="en-US" sz="2100" b="1" baseline="0" dirty="0">
              <a:solidFill>
                <a:srgbClr val="002060"/>
              </a:solidFill>
              <a:latin typeface="Arial" charset="0"/>
            </a:endParaRPr>
          </a:p>
          <a:p>
            <a:pPr defTabSz="684213">
              <a:lnSpc>
                <a:spcPct val="150000"/>
              </a:lnSpc>
              <a:spcBef>
                <a:spcPts val="750"/>
              </a:spcBef>
            </a:pPr>
            <a:r>
              <a:rPr lang="en-US" altLang="en-US" sz="2100" b="1" baseline="0" dirty="0">
                <a:solidFill>
                  <a:srgbClr val="002060"/>
                </a:solidFill>
                <a:latin typeface="Arial" charset="0"/>
              </a:rPr>
              <a:t>           	 Marijuana	           		 Hashish </a:t>
            </a:r>
          </a:p>
          <a:p>
            <a:pPr defTabSz="684213">
              <a:lnSpc>
                <a:spcPct val="150000"/>
              </a:lnSpc>
              <a:spcBef>
                <a:spcPts val="750"/>
              </a:spcBef>
            </a:pPr>
            <a:endParaRPr lang="en-US" altLang="en-US" sz="2100" b="1" baseline="0" dirty="0">
              <a:solidFill>
                <a:srgbClr val="002060"/>
              </a:solidFill>
              <a:latin typeface="Arial" charset="0"/>
            </a:endParaRPr>
          </a:p>
          <a:p>
            <a:pPr defTabSz="684213">
              <a:lnSpc>
                <a:spcPct val="150000"/>
              </a:lnSpc>
              <a:spcBef>
                <a:spcPts val="750"/>
              </a:spcBef>
            </a:pPr>
            <a:r>
              <a:rPr lang="en-US" altLang="en-US" sz="2100" b="1" baseline="0" dirty="0">
                <a:solidFill>
                  <a:srgbClr val="002060"/>
                </a:solidFill>
                <a:latin typeface="Arial" charset="0"/>
              </a:rPr>
              <a:t>                      Wax/Dabs</a:t>
            </a:r>
          </a:p>
          <a:p>
            <a:pPr defTabSz="684213">
              <a:lnSpc>
                <a:spcPct val="150000"/>
              </a:lnSpc>
              <a:spcBef>
                <a:spcPts val="750"/>
              </a:spcBef>
            </a:pPr>
            <a:r>
              <a:rPr lang="en-US" altLang="en-US" sz="2100" b="1" baseline="0" dirty="0">
                <a:solidFill>
                  <a:srgbClr val="002060"/>
                </a:solidFill>
                <a:latin typeface="Arial" charset="0"/>
              </a:rPr>
              <a:t>            	</a:t>
            </a:r>
          </a:p>
          <a:p>
            <a:pPr defTabSz="684213">
              <a:lnSpc>
                <a:spcPct val="150000"/>
              </a:lnSpc>
              <a:spcBef>
                <a:spcPts val="750"/>
              </a:spcBef>
            </a:pPr>
            <a:r>
              <a:rPr lang="en-US" altLang="en-US" sz="2100" b="1" baseline="0" dirty="0">
                <a:solidFill>
                  <a:srgbClr val="002060"/>
                </a:solidFill>
                <a:latin typeface="Arial" charset="0"/>
              </a:rPr>
              <a:t>		 Hash Oil  		    		 Marinol 		</a:t>
            </a:r>
            <a:r>
              <a:rPr lang="en-US" altLang="en-US" sz="2100" b="1" baseline="0" dirty="0">
                <a:solidFill>
                  <a:schemeClr val="bg2"/>
                </a:solidFill>
                <a:latin typeface="Arial" charset="0"/>
              </a:rPr>
              <a:t>	</a:t>
            </a:r>
          </a:p>
          <a:p>
            <a:pPr defTabSz="684213">
              <a:lnSpc>
                <a:spcPct val="90000"/>
              </a:lnSpc>
              <a:spcBef>
                <a:spcPts val="750"/>
              </a:spcBef>
            </a:pPr>
            <a:r>
              <a:rPr lang="en-US" altLang="en-US" sz="2100" b="1" baseline="0" dirty="0">
                <a:solidFill>
                  <a:schemeClr val="bg2"/>
                </a:solidFill>
                <a:latin typeface="Arial" charset="0"/>
              </a:rPr>
              <a:t>						</a:t>
            </a:r>
            <a:r>
              <a:rPr lang="en-US" altLang="en-US" sz="2100" b="1" baseline="0" dirty="0">
                <a:solidFill>
                  <a:schemeClr val="tx1"/>
                </a:solidFill>
                <a:latin typeface="Arial" charset="0"/>
              </a:rPr>
              <a:t>       </a:t>
            </a:r>
          </a:p>
        </p:txBody>
      </p:sp>
      <p:pic>
        <p:nvPicPr>
          <p:cNvPr id="10" name="Picture 11" descr="marinol"/>
          <p:cNvPicPr>
            <a:picLocks noChangeAspect="1" noChangeArrowheads="1"/>
          </p:cNvPicPr>
          <p:nvPr/>
        </p:nvPicPr>
        <p:blipFill>
          <a:blip r:embed="rId2"/>
          <a:srcRect/>
          <a:stretch>
            <a:fillRect/>
          </a:stretch>
        </p:blipFill>
        <p:spPr bwMode="auto">
          <a:xfrm>
            <a:off x="6961155" y="2938785"/>
            <a:ext cx="2038350" cy="131286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CBB2004-8F99-48F5-994F-A26392E38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36" y="700088"/>
            <a:ext cx="1584030" cy="1054100"/>
          </a:xfrm>
          <a:prstGeom prst="rect">
            <a:avLst/>
          </a:prstGeom>
        </p:spPr>
      </p:pic>
      <p:pic>
        <p:nvPicPr>
          <p:cNvPr id="135171" name="Picture 3" descr="Image result for marijuana hash oil">
            <a:hlinkClick r:id="rId4"/>
            <a:extLst>
              <a:ext uri="{FF2B5EF4-FFF2-40B4-BE49-F238E27FC236}">
                <a16:creationId xmlns:a16="http://schemas.microsoft.com/office/drawing/2014/main" id="{7ACE81A3-46C6-400C-B862-A32070E12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36" y="3030811"/>
            <a:ext cx="1789023" cy="12013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able, indoor, food, cup&#10;&#10;Description automatically generated">
            <a:extLst>
              <a:ext uri="{FF2B5EF4-FFF2-40B4-BE49-F238E27FC236}">
                <a16:creationId xmlns:a16="http://schemas.microsoft.com/office/drawing/2014/main" id="{4E3C6FA6-F3A7-47E2-B839-7183EE1DC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6462" y="767031"/>
            <a:ext cx="2034905" cy="1354137"/>
          </a:xfrm>
          <a:prstGeom prst="rect">
            <a:avLst/>
          </a:prstGeom>
        </p:spPr>
      </p:pic>
      <p:pic>
        <p:nvPicPr>
          <p:cNvPr id="132098" name="Picture 2" descr="Image result for marijuana wax images">
            <a:extLst>
              <a:ext uri="{FF2B5EF4-FFF2-40B4-BE49-F238E27FC236}">
                <a16:creationId xmlns:a16="http://schemas.microsoft.com/office/drawing/2014/main" id="{4058D67C-6EBA-443F-9210-5F13BFC7DF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3883" y="1701990"/>
            <a:ext cx="1789023" cy="1339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478C5-0951-5534-6D18-9C24A612DEF6}"/>
              </a:ext>
            </a:extLst>
          </p:cNvPr>
          <p:cNvSpPr txBox="1"/>
          <p:nvPr/>
        </p:nvSpPr>
        <p:spPr>
          <a:xfrm>
            <a:off x="3518807" y="89807"/>
            <a:ext cx="1695208" cy="707886"/>
          </a:xfrm>
          <a:prstGeom prst="rect">
            <a:avLst/>
          </a:prstGeom>
          <a:noFill/>
        </p:spPr>
        <p:txBody>
          <a:bodyPr wrap="none" rtlCol="0">
            <a:spAutoFit/>
          </a:bodyPr>
          <a:lstStyle/>
          <a:p>
            <a:r>
              <a:rPr lang="en-US" sz="6000" b="1" dirty="0">
                <a:solidFill>
                  <a:srgbClr val="002060"/>
                </a:solidFill>
                <a:latin typeface="+mn-lt"/>
              </a:rPr>
              <a:t>Edibles</a:t>
            </a:r>
          </a:p>
        </p:txBody>
      </p:sp>
      <p:pic>
        <p:nvPicPr>
          <p:cNvPr id="8194" name="Picture 2" descr="Are THC Edibles Dangerous? | NC Men's Addiction Treatment">
            <a:extLst>
              <a:ext uri="{FF2B5EF4-FFF2-40B4-BE49-F238E27FC236}">
                <a16:creationId xmlns:a16="http://schemas.microsoft.com/office/drawing/2014/main" id="{86FB6D01-C41B-14E3-D8E7-C0E655AE99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461" y="1349514"/>
            <a:ext cx="3526970" cy="23513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Marijuana Edibles: Dosage, Effects, Gummies, &amp; Everything You Need to Know  - Colorado Cannabis Tours and 420 Hotels">
            <a:extLst>
              <a:ext uri="{FF2B5EF4-FFF2-40B4-BE49-F238E27FC236}">
                <a16:creationId xmlns:a16="http://schemas.microsoft.com/office/drawing/2014/main" id="{56480116-1ACB-3944-9DC3-D645A3DC6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422" y="2322425"/>
            <a:ext cx="4095750" cy="2190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Determining Cannabinoids in Marijuana-Infused Edibles">
            <a:extLst>
              <a:ext uri="{FF2B5EF4-FFF2-40B4-BE49-F238E27FC236}">
                <a16:creationId xmlns:a16="http://schemas.microsoft.com/office/drawing/2014/main" id="{8E31B392-D147-1C98-B40E-B1A95B187A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4728" y="344192"/>
            <a:ext cx="2966129" cy="19782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4072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457200" y="321626"/>
            <a:ext cx="7413171" cy="707886"/>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b="1" baseline="0" dirty="0">
                <a:solidFill>
                  <a:srgbClr val="00396D"/>
                </a:solidFill>
                <a:latin typeface="+mn-lt"/>
                <a:ea typeface="ＭＳ Ｐゴシック" charset="0"/>
                <a:cs typeface="+mn-cs"/>
              </a:rPr>
              <a:t>Edible Cannabis</a:t>
            </a:r>
          </a:p>
        </p:txBody>
      </p:sp>
      <p:pic>
        <p:nvPicPr>
          <p:cNvPr id="4" name="Picture 3">
            <a:extLst>
              <a:ext uri="{FF2B5EF4-FFF2-40B4-BE49-F238E27FC236}">
                <a16:creationId xmlns:a16="http://schemas.microsoft.com/office/drawing/2014/main" id="{0D1B3AA2-7389-9FCE-6320-CB4A7BF17459}"/>
              </a:ext>
            </a:extLst>
          </p:cNvPr>
          <p:cNvPicPr>
            <a:picLocks noChangeAspect="1"/>
          </p:cNvPicPr>
          <p:nvPr/>
        </p:nvPicPr>
        <p:blipFill rotWithShape="1">
          <a:blip r:embed="rId2"/>
          <a:srcRect l="12325" t="19283" r="24025" b="9814"/>
          <a:stretch/>
        </p:blipFill>
        <p:spPr>
          <a:xfrm>
            <a:off x="2287592" y="1086663"/>
            <a:ext cx="3517215" cy="2120674"/>
          </a:xfrm>
          <a:prstGeom prst="rect">
            <a:avLst/>
          </a:prstGeom>
        </p:spPr>
      </p:pic>
      <p:sp>
        <p:nvSpPr>
          <p:cNvPr id="6" name="TextBox 5">
            <a:extLst>
              <a:ext uri="{FF2B5EF4-FFF2-40B4-BE49-F238E27FC236}">
                <a16:creationId xmlns:a16="http://schemas.microsoft.com/office/drawing/2014/main" id="{320C19AC-F7CA-274B-4030-8EFC9E1F5CB2}"/>
              </a:ext>
            </a:extLst>
          </p:cNvPr>
          <p:cNvSpPr txBox="1"/>
          <p:nvPr/>
        </p:nvSpPr>
        <p:spPr>
          <a:xfrm>
            <a:off x="591911" y="3554135"/>
            <a:ext cx="7960178" cy="913070"/>
          </a:xfrm>
          <a:prstGeom prst="rect">
            <a:avLst/>
          </a:prstGeom>
          <a:noFill/>
        </p:spPr>
        <p:txBody>
          <a:bodyPr wrap="square">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3"/>
              </a:rPr>
              <a:t>https://www.youtube.com/watch?v=pUhJnKKQDTE</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58462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 Box 2"/>
          <p:cNvSpPr txBox="1">
            <a:spLocks noChangeArrowheads="1"/>
          </p:cNvSpPr>
          <p:nvPr/>
        </p:nvSpPr>
        <p:spPr bwMode="auto">
          <a:xfrm>
            <a:off x="1489075" y="976313"/>
            <a:ext cx="3733800" cy="3168650"/>
          </a:xfrm>
          <a:prstGeom prst="rect">
            <a:avLst/>
          </a:prstGeom>
          <a:noFill/>
          <a:ln w="9525">
            <a:noFill/>
            <a:miter lim="800000"/>
            <a:headEnd/>
            <a:tailEnd/>
          </a:ln>
        </p:spPr>
        <p:txBody>
          <a:bodyPr>
            <a:spAutoFit/>
          </a:bodyPr>
          <a:lstStyle/>
          <a:p>
            <a:pPr marL="344488" indent="-344488" eaLnBrk="0" hangingPunct="0">
              <a:lnSpc>
                <a:spcPct val="150000"/>
              </a:lnSpc>
              <a:buFont typeface="CommonBullets"/>
              <a:buNone/>
            </a:pPr>
            <a:r>
              <a:rPr lang="en-US" altLang="en-US" dirty="0">
                <a:solidFill>
                  <a:schemeClr val="accent1">
                    <a:lumMod val="75000"/>
                  </a:schemeClr>
                </a:solidFill>
                <a:latin typeface="Verdana" pitchFamily="34" charset="0"/>
              </a:rPr>
              <a:t>K2</a:t>
            </a:r>
          </a:p>
          <a:p>
            <a:pPr marL="344488" indent="-344488" eaLnBrk="0" hangingPunct="0">
              <a:lnSpc>
                <a:spcPct val="150000"/>
              </a:lnSpc>
              <a:buFont typeface="CommonBullets"/>
              <a:buNone/>
            </a:pPr>
            <a:r>
              <a:rPr lang="en-US" altLang="en-US" dirty="0">
                <a:solidFill>
                  <a:schemeClr val="accent1">
                    <a:lumMod val="75000"/>
                  </a:schemeClr>
                </a:solidFill>
                <a:latin typeface="Verdana" pitchFamily="34" charset="0"/>
              </a:rPr>
              <a:t>Spice</a:t>
            </a:r>
          </a:p>
          <a:p>
            <a:pPr marL="344488" indent="-344488" eaLnBrk="0" hangingPunct="0">
              <a:lnSpc>
                <a:spcPct val="150000"/>
              </a:lnSpc>
              <a:buFont typeface="CommonBullets"/>
              <a:buNone/>
            </a:pPr>
            <a:r>
              <a:rPr lang="en-US" altLang="en-US" dirty="0">
                <a:solidFill>
                  <a:schemeClr val="accent1">
                    <a:lumMod val="75000"/>
                  </a:schemeClr>
                </a:solidFill>
                <a:latin typeface="Verdana" pitchFamily="34" charset="0"/>
              </a:rPr>
              <a:t>Crush</a:t>
            </a:r>
          </a:p>
          <a:p>
            <a:pPr marL="344488" indent="-344488" eaLnBrk="0" hangingPunct="0">
              <a:lnSpc>
                <a:spcPct val="150000"/>
              </a:lnSpc>
              <a:buFont typeface="CommonBullets"/>
              <a:buNone/>
            </a:pPr>
            <a:r>
              <a:rPr lang="en-US" altLang="en-US" dirty="0">
                <a:solidFill>
                  <a:schemeClr val="accent1">
                    <a:lumMod val="75000"/>
                  </a:schemeClr>
                </a:solidFill>
                <a:latin typeface="Verdana" pitchFamily="34" charset="0"/>
              </a:rPr>
              <a:t>JWH-018, HU-210</a:t>
            </a:r>
          </a:p>
          <a:p>
            <a:pPr marL="344488" indent="-344488" eaLnBrk="0" hangingPunct="0">
              <a:lnSpc>
                <a:spcPct val="150000"/>
              </a:lnSpc>
              <a:buFont typeface="CommonBullets"/>
              <a:buNone/>
            </a:pPr>
            <a:r>
              <a:rPr lang="en-US" altLang="en-US" dirty="0">
                <a:solidFill>
                  <a:schemeClr val="accent1">
                    <a:lumMod val="75000"/>
                  </a:schemeClr>
                </a:solidFill>
                <a:latin typeface="Verdana" pitchFamily="34" charset="0"/>
              </a:rPr>
              <a:t>Many more</a:t>
            </a:r>
          </a:p>
        </p:txBody>
      </p:sp>
      <p:sp>
        <p:nvSpPr>
          <p:cNvPr id="179203" name="Text Box 3"/>
          <p:cNvSpPr txBox="1">
            <a:spLocks noChangeArrowheads="1"/>
          </p:cNvSpPr>
          <p:nvPr/>
        </p:nvSpPr>
        <p:spPr bwMode="auto">
          <a:xfrm>
            <a:off x="2016125" y="158749"/>
            <a:ext cx="5638800" cy="708026"/>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b="1" baseline="0" dirty="0">
                <a:solidFill>
                  <a:srgbClr val="002060"/>
                </a:solidFill>
                <a:latin typeface="+mn-lt"/>
                <a:ea typeface="ＭＳ Ｐゴシック" charset="0"/>
                <a:cs typeface="+mn-cs"/>
              </a:rPr>
              <a:t>Synthetic Cannabinoids</a:t>
            </a:r>
          </a:p>
        </p:txBody>
      </p:sp>
      <p:pic>
        <p:nvPicPr>
          <p:cNvPr id="212996" name="Picture 1"/>
          <p:cNvPicPr>
            <a:picLocks noChangeAspect="1"/>
          </p:cNvPicPr>
          <p:nvPr/>
        </p:nvPicPr>
        <p:blipFill>
          <a:blip r:embed="rId3"/>
          <a:srcRect/>
          <a:stretch>
            <a:fillRect/>
          </a:stretch>
        </p:blipFill>
        <p:spPr bwMode="auto">
          <a:xfrm>
            <a:off x="5943600" y="3257550"/>
            <a:ext cx="2744788" cy="1373188"/>
          </a:xfrm>
          <a:prstGeom prst="rect">
            <a:avLst/>
          </a:prstGeom>
          <a:noFill/>
          <a:ln w="9525">
            <a:noFill/>
            <a:miter lim="800000"/>
            <a:headEnd/>
            <a:tailEnd/>
          </a:ln>
        </p:spPr>
      </p:pic>
      <p:pic>
        <p:nvPicPr>
          <p:cNvPr id="212997" name="Picture 2"/>
          <p:cNvPicPr>
            <a:picLocks noChangeAspect="1"/>
          </p:cNvPicPr>
          <p:nvPr/>
        </p:nvPicPr>
        <p:blipFill>
          <a:blip r:embed="rId4"/>
          <a:srcRect b="7339"/>
          <a:stretch>
            <a:fillRect/>
          </a:stretch>
        </p:blipFill>
        <p:spPr bwMode="auto">
          <a:xfrm>
            <a:off x="5638800" y="976313"/>
            <a:ext cx="2016125" cy="1747837"/>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0" y="171450"/>
            <a:ext cx="6965950" cy="800100"/>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Synthetic Cannabinoids</a:t>
            </a:r>
          </a:p>
        </p:txBody>
      </p:sp>
      <p:sp>
        <p:nvSpPr>
          <p:cNvPr id="217090" name="Rectangle 3"/>
          <p:cNvSpPr>
            <a:spLocks noGrp="1" noChangeArrowheads="1"/>
          </p:cNvSpPr>
          <p:nvPr>
            <p:ph idx="1"/>
          </p:nvPr>
        </p:nvSpPr>
        <p:spPr>
          <a:xfrm>
            <a:off x="361043" y="1270000"/>
            <a:ext cx="8433707" cy="3771900"/>
          </a:xfrm>
        </p:spPr>
        <p:txBody>
          <a:bodyPr/>
          <a:lstStyle/>
          <a:p>
            <a:pPr eaLnBrk="1" hangingPunct="1"/>
            <a:r>
              <a:rPr lang="en-US" altLang="en-US" sz="2000" dirty="0">
                <a:solidFill>
                  <a:schemeClr val="accent1">
                    <a:lumMod val="75000"/>
                  </a:schemeClr>
                </a:solidFill>
              </a:rPr>
              <a:t>“A good number of users cite visual and auditory distortions while high. The heart rate soars, the mouth gets dry, and sweating begins.”</a:t>
            </a:r>
          </a:p>
          <a:p>
            <a:pPr eaLnBrk="1" hangingPunct="1"/>
            <a:r>
              <a:rPr lang="en-US" altLang="en-US" sz="2000" dirty="0">
                <a:solidFill>
                  <a:schemeClr val="accent1">
                    <a:lumMod val="75000"/>
                  </a:schemeClr>
                </a:solidFill>
              </a:rPr>
              <a:t>“The relaxing and loquacious effects of marijuana smoking have been replaced by agitation and anxiousness.”</a:t>
            </a:r>
          </a:p>
          <a:p>
            <a:pPr eaLnBrk="1" hangingPunct="1"/>
            <a:r>
              <a:rPr lang="en-US" altLang="en-US" sz="2000" dirty="0">
                <a:solidFill>
                  <a:schemeClr val="accent1">
                    <a:lumMod val="75000"/>
                  </a:schemeClr>
                </a:solidFill>
              </a:rPr>
              <a:t>“Synthetic THC is a potential trigger for serious, psychotic episodes for some users.” </a:t>
            </a:r>
          </a:p>
          <a:p>
            <a:pPr eaLnBrk="1" hangingPunct="1"/>
            <a:endParaRPr lang="en-US" altLang="en-US" sz="2000" dirty="0">
              <a:solidFill>
                <a:schemeClr val="accent1">
                  <a:lumMod val="75000"/>
                </a:schemeClr>
              </a:solidFill>
            </a:endParaRPr>
          </a:p>
          <a:p>
            <a:pPr algn="ctr" eaLnBrk="1" hangingPunct="1">
              <a:buFont typeface="Wingdings" pitchFamily="2" charset="2"/>
              <a:buNone/>
            </a:pPr>
            <a:r>
              <a:rPr lang="en-US" altLang="en-US" sz="1400" dirty="0">
                <a:solidFill>
                  <a:schemeClr val="accent1">
                    <a:lumMod val="75000"/>
                  </a:schemeClr>
                </a:solidFill>
              </a:rPr>
              <a:t>Source: "Reports from the Field: Spice Smoking Causes Psychosis in an Otherwise Healthy User Medtox Journal on Drug Abuse Recognition, June 2012</a:t>
            </a:r>
          </a:p>
        </p:txBody>
      </p:sp>
      <p:pic>
        <p:nvPicPr>
          <p:cNvPr id="217091" name="Picture 1"/>
          <p:cNvPicPr>
            <a:picLocks noChangeAspect="1"/>
          </p:cNvPicPr>
          <p:nvPr/>
        </p:nvPicPr>
        <p:blipFill>
          <a:blip r:embed="rId2"/>
          <a:srcRect/>
          <a:stretch>
            <a:fillRect/>
          </a:stretch>
        </p:blipFill>
        <p:spPr bwMode="auto">
          <a:xfrm>
            <a:off x="7696200" y="6350"/>
            <a:ext cx="1098550" cy="10985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6571" y="193222"/>
            <a:ext cx="8245929" cy="762000"/>
          </a:xfrm>
        </p:spPr>
        <p:txBody>
          <a:bodyPr rtlCol="0">
            <a:noAutofit/>
          </a:bodyPr>
          <a:lstStyle/>
          <a:p>
            <a:pPr defTabSz="685783" eaLnBrk="1" fontAlgn="auto" hangingPunct="1">
              <a:spcAft>
                <a:spcPts val="0"/>
              </a:spcAft>
              <a:buFont typeface="Arial"/>
              <a:buNone/>
              <a:defRPr/>
            </a:pPr>
            <a:r>
              <a:rPr lang="en-US" b="1" dirty="0">
                <a:solidFill>
                  <a:schemeClr val="accent1">
                    <a:lumMod val="50000"/>
                  </a:schemeClr>
                </a:solidFill>
              </a:rPr>
              <a:t>Systematic and Standardized</a:t>
            </a:r>
          </a:p>
        </p:txBody>
      </p:sp>
      <p:sp>
        <p:nvSpPr>
          <p:cNvPr id="92162" name="Text Placeholder 2"/>
          <p:cNvSpPr>
            <a:spLocks noGrp="1"/>
          </p:cNvSpPr>
          <p:nvPr>
            <p:ph type="body" sz="quarter" idx="11"/>
          </p:nvPr>
        </p:nvSpPr>
        <p:spPr/>
        <p:txBody>
          <a:bodyPr/>
          <a:lstStyle/>
          <a:p>
            <a:pPr marL="457200" indent="-457200" eaLnBrk="1" hangingPunct="1">
              <a:buFont typeface="Wingdings" pitchFamily="2" charset="2"/>
              <a:buChar char="ü"/>
            </a:pPr>
            <a:r>
              <a:rPr lang="en-US" dirty="0"/>
              <a:t>The goal is to identify those who may be impaired by a drug or drugs:</a:t>
            </a:r>
          </a:p>
          <a:p>
            <a:pPr marL="914400" lvl="1" indent="-457200" eaLnBrk="1" hangingPunct="1">
              <a:buFont typeface="Arial" charset="0"/>
              <a:buChar char="•"/>
            </a:pPr>
            <a:r>
              <a:rPr lang="en-US" dirty="0"/>
              <a:t>To improve the work environment,</a:t>
            </a:r>
          </a:p>
          <a:p>
            <a:pPr marL="914400" lvl="1" indent="-457200" eaLnBrk="1" hangingPunct="1">
              <a:buFont typeface="Arial" charset="0"/>
              <a:buChar char="•"/>
            </a:pPr>
            <a:r>
              <a:rPr lang="en-US" dirty="0"/>
              <a:t>Provide early intervention and diversion, and</a:t>
            </a:r>
          </a:p>
          <a:p>
            <a:pPr marL="914400" lvl="1" indent="-457200" eaLnBrk="1" hangingPunct="1">
              <a:buFont typeface="Arial" charset="0"/>
              <a:buChar char="•"/>
            </a:pPr>
            <a:r>
              <a:rPr lang="en-US" dirty="0"/>
              <a:t>Assess the need for medical assistance</a:t>
            </a:r>
          </a:p>
          <a:p>
            <a:pPr marL="457200" indent="-457200" eaLnBrk="1" hangingPunct="1">
              <a:buFont typeface="Wingdings" pitchFamily="2" charset="2"/>
              <a:buChar char="ü"/>
            </a:pPr>
            <a:r>
              <a:rPr lang="en-US" dirty="0"/>
              <a:t>Based on the totality of the information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089932" y="793298"/>
            <a:ext cx="6172200" cy="3453253"/>
          </a:xfrm>
          <a:prstGeom prst="rect">
            <a:avLst/>
          </a:prstGeom>
          <a:noFill/>
          <a:ln w="9525">
            <a:noFill/>
            <a:miter lim="800000"/>
            <a:headEnd/>
            <a:tailEnd/>
          </a:ln>
        </p:spPr>
        <p:txBody>
          <a:bodyPr>
            <a:spAutoFit/>
          </a:bodyPr>
          <a:lstStyle/>
          <a:p>
            <a:pPr eaLnBrk="0" hangingPunct="0">
              <a:spcBef>
                <a:spcPct val="35000"/>
              </a:spcBef>
              <a:buClr>
                <a:srgbClr val="FF0066"/>
              </a:buClr>
              <a:buSzPct val="80000"/>
            </a:pPr>
            <a:r>
              <a:rPr lang="en-US" altLang="en-US" sz="2400" baseline="0" dirty="0">
                <a:solidFill>
                  <a:srgbClr val="00478A"/>
                </a:solidFill>
                <a:latin typeface="+mn-lt"/>
              </a:rPr>
              <a:t>Odor of marijuana</a:t>
            </a:r>
          </a:p>
          <a:p>
            <a:pPr eaLnBrk="0" hangingPunct="0">
              <a:spcBef>
                <a:spcPct val="35000"/>
              </a:spcBef>
              <a:buClr>
                <a:srgbClr val="FF0066"/>
              </a:buClr>
              <a:buSzPct val="80000"/>
            </a:pPr>
            <a:r>
              <a:rPr lang="en-US" altLang="en-US" sz="2400" baseline="0" dirty="0">
                <a:solidFill>
                  <a:srgbClr val="00478A"/>
                </a:solidFill>
                <a:latin typeface="+mn-lt"/>
              </a:rPr>
              <a:t>Relaxed inhibitions</a:t>
            </a:r>
          </a:p>
          <a:p>
            <a:pPr eaLnBrk="0" hangingPunct="0">
              <a:spcBef>
                <a:spcPct val="35000"/>
              </a:spcBef>
              <a:buClr>
                <a:srgbClr val="FF0066"/>
              </a:buClr>
              <a:buSzPct val="80000"/>
            </a:pPr>
            <a:r>
              <a:rPr lang="en-US" altLang="en-US" sz="2400" baseline="0" dirty="0">
                <a:solidFill>
                  <a:srgbClr val="00478A"/>
                </a:solidFill>
                <a:latin typeface="+mn-lt"/>
              </a:rPr>
              <a:t>Red, bloodshot eyes</a:t>
            </a:r>
          </a:p>
          <a:p>
            <a:pPr eaLnBrk="0" hangingPunct="0">
              <a:spcBef>
                <a:spcPct val="35000"/>
              </a:spcBef>
              <a:buClr>
                <a:srgbClr val="FF0066"/>
              </a:buClr>
              <a:buSzPct val="80000"/>
            </a:pPr>
            <a:r>
              <a:rPr lang="en-US" altLang="en-US" sz="2400" baseline="0" dirty="0">
                <a:solidFill>
                  <a:srgbClr val="00478A"/>
                </a:solidFill>
                <a:latin typeface="+mn-lt"/>
              </a:rPr>
              <a:t>Body tremors</a:t>
            </a:r>
          </a:p>
          <a:p>
            <a:pPr eaLnBrk="0" hangingPunct="0">
              <a:spcBef>
                <a:spcPct val="35000"/>
              </a:spcBef>
              <a:buClr>
                <a:srgbClr val="FF0066"/>
              </a:buClr>
              <a:buSzPct val="80000"/>
            </a:pPr>
            <a:r>
              <a:rPr lang="en-US" altLang="en-US" sz="2400" baseline="0" dirty="0">
                <a:solidFill>
                  <a:srgbClr val="00478A"/>
                </a:solidFill>
                <a:latin typeface="+mn-lt"/>
              </a:rPr>
              <a:t>Disorientation</a:t>
            </a:r>
          </a:p>
          <a:p>
            <a:pPr eaLnBrk="0" hangingPunct="0">
              <a:spcBef>
                <a:spcPct val="35000"/>
              </a:spcBef>
              <a:buClr>
                <a:srgbClr val="FF0066"/>
              </a:buClr>
              <a:buSzPct val="80000"/>
            </a:pPr>
            <a:r>
              <a:rPr lang="en-US" altLang="en-US" sz="2400" baseline="0" dirty="0">
                <a:solidFill>
                  <a:srgbClr val="00478A"/>
                </a:solidFill>
                <a:latin typeface="+mn-lt"/>
              </a:rPr>
              <a:t>Impaired attention</a:t>
            </a:r>
          </a:p>
          <a:p>
            <a:pPr eaLnBrk="0" hangingPunct="0">
              <a:spcBef>
                <a:spcPct val="35000"/>
              </a:spcBef>
              <a:buClr>
                <a:srgbClr val="FF0066"/>
              </a:buClr>
              <a:buSzPct val="80000"/>
            </a:pPr>
            <a:r>
              <a:rPr lang="en-US" altLang="en-US" sz="2400" baseline="0" dirty="0">
                <a:solidFill>
                  <a:srgbClr val="00478A"/>
                </a:solidFill>
                <a:latin typeface="+mn-lt"/>
              </a:rPr>
              <a:t>Dilated pupils</a:t>
            </a:r>
          </a:p>
        </p:txBody>
      </p:sp>
      <p:sp>
        <p:nvSpPr>
          <p:cNvPr id="186371" name="Text Box 3"/>
          <p:cNvSpPr txBox="1">
            <a:spLocks noChangeArrowheads="1"/>
          </p:cNvSpPr>
          <p:nvPr/>
        </p:nvSpPr>
        <p:spPr bwMode="auto">
          <a:xfrm>
            <a:off x="2511425" y="153988"/>
            <a:ext cx="4103688" cy="708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b="1" baseline="0" dirty="0">
                <a:solidFill>
                  <a:srgbClr val="002060"/>
                </a:solidFill>
                <a:latin typeface="+mn-lt"/>
                <a:ea typeface="ＭＳ Ｐゴシック" charset="0"/>
                <a:cs typeface="+mn-cs"/>
              </a:rPr>
              <a:t>General Indicators</a:t>
            </a:r>
          </a:p>
        </p:txBody>
      </p:sp>
      <p:pic>
        <p:nvPicPr>
          <p:cNvPr id="6146" name="Picture 2" descr="Signs of Drug Abuse By Substance - Beaumont Occupational Services">
            <a:extLst>
              <a:ext uri="{FF2B5EF4-FFF2-40B4-BE49-F238E27FC236}">
                <a16:creationId xmlns:a16="http://schemas.microsoft.com/office/drawing/2014/main" id="{C97422B1-3E89-2375-D4A2-8A7F02C64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363" y="1864178"/>
            <a:ext cx="3204482" cy="21363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ext Box 2"/>
          <p:cNvSpPr txBox="1">
            <a:spLocks noChangeArrowheads="1"/>
          </p:cNvSpPr>
          <p:nvPr/>
        </p:nvSpPr>
        <p:spPr bwMode="auto">
          <a:xfrm>
            <a:off x="1124857" y="1441676"/>
            <a:ext cx="7010400" cy="2390775"/>
          </a:xfrm>
          <a:prstGeom prst="rect">
            <a:avLst/>
          </a:prstGeom>
          <a:noFill/>
          <a:ln w="9525">
            <a:noFill/>
            <a:miter lim="800000"/>
            <a:headEnd/>
            <a:tailEnd/>
          </a:ln>
        </p:spPr>
        <p:txBody>
          <a:bodyPr>
            <a:spAutoFit/>
          </a:bodyPr>
          <a:lstStyle/>
          <a:p>
            <a:r>
              <a:rPr lang="en-US" altLang="en-US" sz="3200" dirty="0">
                <a:solidFill>
                  <a:schemeClr val="accent1">
                    <a:lumMod val="75000"/>
                  </a:schemeClr>
                </a:solidFill>
                <a:latin typeface="Verdana" pitchFamily="34" charset="0"/>
              </a:rPr>
              <a:t>Severe personality changes</a:t>
            </a:r>
          </a:p>
          <a:p>
            <a:endParaRPr lang="en-US" altLang="en-US" sz="3200" dirty="0">
              <a:solidFill>
                <a:schemeClr val="accent1">
                  <a:lumMod val="75000"/>
                </a:schemeClr>
              </a:solidFill>
              <a:latin typeface="Verdana" pitchFamily="34" charset="0"/>
            </a:endParaRPr>
          </a:p>
          <a:p>
            <a:r>
              <a:rPr lang="en-US" altLang="en-US" sz="3200" dirty="0">
                <a:solidFill>
                  <a:schemeClr val="accent1">
                    <a:lumMod val="75000"/>
                  </a:schemeClr>
                </a:solidFill>
                <a:latin typeface="Verdana" pitchFamily="34" charset="0"/>
              </a:rPr>
              <a:t>Paranoia</a:t>
            </a:r>
          </a:p>
          <a:p>
            <a:endParaRPr lang="en-US" altLang="en-US" sz="3200" dirty="0">
              <a:solidFill>
                <a:schemeClr val="accent1">
                  <a:lumMod val="75000"/>
                </a:schemeClr>
              </a:solidFill>
              <a:latin typeface="Verdana" pitchFamily="34" charset="0"/>
            </a:endParaRPr>
          </a:p>
          <a:p>
            <a:r>
              <a:rPr lang="en-US" altLang="en-US" sz="3200" dirty="0">
                <a:solidFill>
                  <a:schemeClr val="accent1">
                    <a:lumMod val="75000"/>
                  </a:schemeClr>
                </a:solidFill>
                <a:latin typeface="Verdana" pitchFamily="34" charset="0"/>
              </a:rPr>
              <a:t>Possible psychosis</a:t>
            </a:r>
          </a:p>
          <a:p>
            <a:endParaRPr lang="en-US" altLang="en-US" sz="3200" dirty="0">
              <a:solidFill>
                <a:schemeClr val="accent1">
                  <a:lumMod val="75000"/>
                </a:schemeClr>
              </a:solidFill>
              <a:latin typeface="Verdana" pitchFamily="34" charset="0"/>
            </a:endParaRPr>
          </a:p>
          <a:p>
            <a:r>
              <a:rPr lang="en-US" altLang="en-US" sz="3200" dirty="0">
                <a:solidFill>
                  <a:schemeClr val="accent1">
                    <a:lumMod val="75000"/>
                  </a:schemeClr>
                </a:solidFill>
                <a:latin typeface="Verdana" pitchFamily="34" charset="0"/>
              </a:rPr>
              <a:t>Vomiting (</a:t>
            </a:r>
            <a:r>
              <a:rPr lang="en-US" sz="3200" dirty="0">
                <a:solidFill>
                  <a:schemeClr val="accent1">
                    <a:lumMod val="75000"/>
                  </a:schemeClr>
                </a:solidFill>
                <a:latin typeface="Verdana" pitchFamily="34" charset="0"/>
              </a:rPr>
              <a:t>Cannabinoid Hyperemesis Syndrome)</a:t>
            </a:r>
            <a:endParaRPr lang="en-US" altLang="en-US" sz="3200" dirty="0">
              <a:solidFill>
                <a:schemeClr val="accent1">
                  <a:lumMod val="75000"/>
                </a:schemeClr>
              </a:solidFill>
              <a:latin typeface="Verdana" pitchFamily="34" charset="0"/>
            </a:endParaRPr>
          </a:p>
        </p:txBody>
      </p:sp>
      <p:sp>
        <p:nvSpPr>
          <p:cNvPr id="219140" name="Title 2"/>
          <p:cNvSpPr>
            <a:spLocks noGrp="1"/>
          </p:cNvSpPr>
          <p:nvPr>
            <p:ph type="title" idx="4294967295"/>
          </p:nvPr>
        </p:nvSpPr>
        <p:spPr>
          <a:xfrm>
            <a:off x="1310368" y="-36286"/>
            <a:ext cx="8829675" cy="993775"/>
          </a:xfrm>
        </p:spPr>
        <p:txBody>
          <a:bodyPr/>
          <a:lstStyle/>
          <a:p>
            <a:pPr eaLnBrk="1" hangingPunct="1"/>
            <a:r>
              <a:rPr lang="en-US" altLang="en-US" sz="4000" dirty="0">
                <a:solidFill>
                  <a:srgbClr val="002060"/>
                </a:solidFill>
                <a:latin typeface="Calibri" pitchFamily="34" charset="0"/>
              </a:rPr>
              <a:t>Overdose Signs and Symptoms</a:t>
            </a:r>
          </a:p>
        </p:txBody>
      </p:sp>
      <p:pic>
        <p:nvPicPr>
          <p:cNvPr id="136197" name="Picture 5" descr="Image result for marijuana overdose  picture">
            <a:hlinkClick r:id="rId2"/>
            <a:extLst>
              <a:ext uri="{FF2B5EF4-FFF2-40B4-BE49-F238E27FC236}">
                <a16:creationId xmlns:a16="http://schemas.microsoft.com/office/drawing/2014/main" id="{DB016776-E57F-4EE6-B0DB-DC93705B9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03" y="1061097"/>
            <a:ext cx="3224853" cy="21655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2286000" y="192087"/>
            <a:ext cx="4114800" cy="708026"/>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396D"/>
                </a:solidFill>
                <a:latin typeface="+mn-lt"/>
                <a:ea typeface="ＭＳ Ｐゴシック" charset="0"/>
                <a:cs typeface="+mn-cs"/>
              </a:rPr>
              <a:t>Duration of Effects</a:t>
            </a:r>
          </a:p>
        </p:txBody>
      </p:sp>
      <p:sp>
        <p:nvSpPr>
          <p:cNvPr id="192515" name="Text Box 3"/>
          <p:cNvSpPr txBox="1">
            <a:spLocks noChangeArrowheads="1"/>
          </p:cNvSpPr>
          <p:nvPr/>
        </p:nvSpPr>
        <p:spPr bwMode="auto">
          <a:xfrm>
            <a:off x="1600200" y="1333500"/>
            <a:ext cx="6705600" cy="420628"/>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sz="1800" dirty="0">
                <a:solidFill>
                  <a:srgbClr val="FFFF99"/>
                </a:solidFill>
                <a:effectLst>
                  <a:outerShdw blurRad="38100" dist="38100" dir="2700000" algn="tl">
                    <a:srgbClr val="000000"/>
                  </a:outerShdw>
                </a:effectLst>
                <a:latin typeface="Verdana" panose="020B0604030504040204" pitchFamily="34" charset="0"/>
                <a:ea typeface="ＭＳ Ｐゴシック" charset="0"/>
                <a:cs typeface="+mn-cs"/>
              </a:rPr>
              <a:t>  </a:t>
            </a:r>
            <a:r>
              <a:rPr lang="en-US" altLang="en-US" sz="3200" u="sng" dirty="0">
                <a:solidFill>
                  <a:schemeClr val="accent1">
                    <a:lumMod val="75000"/>
                  </a:schemeClr>
                </a:solidFill>
                <a:latin typeface="Verdana" panose="020B0604030504040204" pitchFamily="34" charset="0"/>
                <a:ea typeface="ＭＳ Ｐゴシック" charset="0"/>
                <a:cs typeface="+mn-cs"/>
              </a:rPr>
              <a:t>Onset</a:t>
            </a:r>
            <a:r>
              <a:rPr lang="en-US" altLang="en-US" sz="3200" dirty="0">
                <a:solidFill>
                  <a:schemeClr val="accent1">
                    <a:lumMod val="75000"/>
                  </a:schemeClr>
                </a:solidFill>
                <a:effectLst>
                  <a:outerShdw blurRad="38100" dist="38100" dir="2700000" algn="tl">
                    <a:srgbClr val="000000"/>
                  </a:outerShdw>
                </a:effectLst>
                <a:latin typeface="Verdana" panose="020B0604030504040204" pitchFamily="34" charset="0"/>
                <a:ea typeface="ＭＳ Ｐゴシック" charset="0"/>
                <a:cs typeface="+mn-cs"/>
              </a:rPr>
              <a:t>		     </a:t>
            </a:r>
            <a:r>
              <a:rPr lang="en-US" altLang="en-US" sz="3200" u="sng" dirty="0">
                <a:solidFill>
                  <a:schemeClr val="accent1">
                    <a:lumMod val="75000"/>
                  </a:schemeClr>
                </a:solidFill>
                <a:latin typeface="Verdana" panose="020B0604030504040204" pitchFamily="34" charset="0"/>
                <a:ea typeface="ＭＳ Ｐゴシック" charset="0"/>
                <a:cs typeface="+mn-cs"/>
              </a:rPr>
              <a:t>Peak</a:t>
            </a:r>
            <a:r>
              <a:rPr lang="en-US" altLang="en-US" sz="3200" dirty="0">
                <a:solidFill>
                  <a:schemeClr val="accent1">
                    <a:lumMod val="75000"/>
                  </a:schemeClr>
                </a:solidFill>
                <a:latin typeface="Verdana" panose="020B0604030504040204" pitchFamily="34" charset="0"/>
                <a:ea typeface="ＭＳ Ｐゴシック" charset="0"/>
                <a:cs typeface="+mn-cs"/>
              </a:rPr>
              <a:t>	       </a:t>
            </a:r>
            <a:r>
              <a:rPr lang="en-US" altLang="en-US" sz="3200" u="sng" dirty="0">
                <a:solidFill>
                  <a:schemeClr val="accent1">
                    <a:lumMod val="75000"/>
                  </a:schemeClr>
                </a:solidFill>
                <a:latin typeface="Verdana" panose="020B0604030504040204" pitchFamily="34" charset="0"/>
                <a:ea typeface="ＭＳ Ｐゴシック" charset="0"/>
                <a:cs typeface="+mn-cs"/>
              </a:rPr>
              <a:t>Duration</a:t>
            </a:r>
          </a:p>
        </p:txBody>
      </p:sp>
      <p:sp>
        <p:nvSpPr>
          <p:cNvPr id="220163" name="Text Box 4"/>
          <p:cNvSpPr txBox="1">
            <a:spLocks noChangeArrowheads="1"/>
          </p:cNvSpPr>
          <p:nvPr/>
        </p:nvSpPr>
        <p:spPr bwMode="auto">
          <a:xfrm>
            <a:off x="1102179" y="1874838"/>
            <a:ext cx="2441121" cy="2446824"/>
          </a:xfrm>
          <a:prstGeom prst="rect">
            <a:avLst/>
          </a:prstGeom>
          <a:noFill/>
          <a:ln w="9525">
            <a:noFill/>
            <a:miter lim="800000"/>
            <a:headEnd/>
            <a:tailEnd/>
          </a:ln>
        </p:spPr>
        <p:txBody>
          <a:bodyPr wrap="square">
            <a:spAutoFit/>
          </a:bodyPr>
          <a:lstStyle/>
          <a:p>
            <a:r>
              <a:rPr lang="en-US" altLang="en-US" sz="2100" baseline="0" dirty="0">
                <a:solidFill>
                  <a:schemeClr val="accent1">
                    <a:lumMod val="75000"/>
                  </a:schemeClr>
                </a:solidFill>
                <a:latin typeface="Verdana" pitchFamily="34" charset="0"/>
              </a:rPr>
              <a:t>Marijuana</a:t>
            </a:r>
          </a:p>
          <a:p>
            <a:r>
              <a:rPr lang="en-US" altLang="en-US" sz="2100" i="1" baseline="0" dirty="0">
                <a:solidFill>
                  <a:schemeClr val="accent1">
                    <a:lumMod val="75000"/>
                  </a:schemeClr>
                </a:solidFill>
                <a:latin typeface="Verdana" pitchFamily="34" charset="0"/>
              </a:rPr>
              <a:t>Immediate</a:t>
            </a:r>
          </a:p>
          <a:p>
            <a:endParaRPr lang="en-US" altLang="en-US" sz="1500" baseline="0" dirty="0">
              <a:solidFill>
                <a:schemeClr val="accent1">
                  <a:lumMod val="75000"/>
                </a:schemeClr>
              </a:solidFill>
              <a:latin typeface="Verdana" pitchFamily="34" charset="0"/>
            </a:endParaRPr>
          </a:p>
          <a:p>
            <a:r>
              <a:rPr lang="en-US" altLang="en-US" sz="2100" baseline="0" dirty="0">
                <a:solidFill>
                  <a:schemeClr val="accent1">
                    <a:lumMod val="75000"/>
                  </a:schemeClr>
                </a:solidFill>
                <a:latin typeface="Verdana" pitchFamily="34" charset="0"/>
              </a:rPr>
              <a:t>Hashish</a:t>
            </a:r>
          </a:p>
          <a:p>
            <a:r>
              <a:rPr lang="en-US" altLang="en-US" sz="2100" i="1" baseline="0" dirty="0">
                <a:solidFill>
                  <a:schemeClr val="accent1">
                    <a:lumMod val="75000"/>
                  </a:schemeClr>
                </a:solidFill>
                <a:latin typeface="Verdana" pitchFamily="34" charset="0"/>
              </a:rPr>
              <a:t>Immediate</a:t>
            </a:r>
          </a:p>
          <a:p>
            <a:endParaRPr lang="en-US" altLang="en-US" sz="1500" baseline="0" dirty="0">
              <a:solidFill>
                <a:schemeClr val="accent1">
                  <a:lumMod val="75000"/>
                </a:schemeClr>
              </a:solidFill>
              <a:latin typeface="Verdana" pitchFamily="34" charset="0"/>
            </a:endParaRPr>
          </a:p>
          <a:p>
            <a:r>
              <a:rPr lang="en-US" altLang="en-US" sz="2100" baseline="0" dirty="0">
                <a:solidFill>
                  <a:schemeClr val="accent1">
                    <a:lumMod val="75000"/>
                  </a:schemeClr>
                </a:solidFill>
                <a:latin typeface="Verdana" pitchFamily="34" charset="0"/>
              </a:rPr>
              <a:t>Marinol</a:t>
            </a:r>
          </a:p>
          <a:p>
            <a:r>
              <a:rPr lang="en-US" altLang="en-US" sz="1800" i="1" baseline="0" dirty="0">
                <a:solidFill>
                  <a:schemeClr val="accent1">
                    <a:lumMod val="75000"/>
                  </a:schemeClr>
                </a:solidFill>
                <a:latin typeface="Verdana" pitchFamily="34" charset="0"/>
              </a:rPr>
              <a:t>30 min – 1 hour</a:t>
            </a:r>
          </a:p>
        </p:txBody>
      </p:sp>
      <p:sp>
        <p:nvSpPr>
          <p:cNvPr id="220164" name="Text Box 5"/>
          <p:cNvSpPr txBox="1">
            <a:spLocks noChangeArrowheads="1"/>
          </p:cNvSpPr>
          <p:nvPr/>
        </p:nvSpPr>
        <p:spPr bwMode="auto">
          <a:xfrm>
            <a:off x="3543300" y="1930400"/>
            <a:ext cx="2228850" cy="2584450"/>
          </a:xfrm>
          <a:prstGeom prst="rect">
            <a:avLst/>
          </a:prstGeom>
          <a:noFill/>
          <a:ln w="9525">
            <a:noFill/>
            <a:miter lim="800000"/>
            <a:headEnd/>
            <a:tailEnd/>
          </a:ln>
        </p:spPr>
        <p:txBody>
          <a:bodyPr>
            <a:spAutoFit/>
          </a:bodyPr>
          <a:lstStyle/>
          <a:p>
            <a:r>
              <a:rPr lang="en-US" altLang="en-US" sz="2100" baseline="0" dirty="0">
                <a:solidFill>
                  <a:schemeClr val="accent1">
                    <a:lumMod val="75000"/>
                  </a:schemeClr>
                </a:solidFill>
                <a:latin typeface="Verdana" pitchFamily="34" charset="0"/>
              </a:rPr>
              <a:t>10-30 Minutes</a:t>
            </a:r>
          </a:p>
          <a:p>
            <a:endParaRPr lang="en-US" altLang="en-US" sz="2100" baseline="0" dirty="0">
              <a:solidFill>
                <a:schemeClr val="accent1">
                  <a:lumMod val="75000"/>
                </a:schemeClr>
              </a:solidFill>
              <a:latin typeface="Verdana" pitchFamily="34" charset="0"/>
            </a:endParaRPr>
          </a:p>
          <a:p>
            <a:endParaRPr lang="en-US" altLang="en-US" sz="2100" baseline="0" dirty="0">
              <a:solidFill>
                <a:schemeClr val="accent1">
                  <a:lumMod val="75000"/>
                </a:schemeClr>
              </a:solidFill>
              <a:latin typeface="Verdana" pitchFamily="34" charset="0"/>
            </a:endParaRPr>
          </a:p>
          <a:p>
            <a:r>
              <a:rPr lang="en-US" altLang="en-US" sz="2100" baseline="0" dirty="0">
                <a:solidFill>
                  <a:schemeClr val="accent1">
                    <a:lumMod val="75000"/>
                  </a:schemeClr>
                </a:solidFill>
                <a:latin typeface="Verdana" pitchFamily="34" charset="0"/>
              </a:rPr>
              <a:t>10-30 Minutes</a:t>
            </a:r>
          </a:p>
          <a:p>
            <a:endParaRPr lang="en-US" altLang="en-US" sz="2100" baseline="0" dirty="0">
              <a:solidFill>
                <a:schemeClr val="accent1">
                  <a:lumMod val="75000"/>
                </a:schemeClr>
              </a:solidFill>
              <a:latin typeface="Verdana" pitchFamily="34" charset="0"/>
            </a:endParaRPr>
          </a:p>
          <a:p>
            <a:endParaRPr lang="en-US" altLang="en-US" sz="2100" baseline="0" dirty="0">
              <a:solidFill>
                <a:schemeClr val="accent1">
                  <a:lumMod val="75000"/>
                </a:schemeClr>
              </a:solidFill>
              <a:latin typeface="Verdana" pitchFamily="34" charset="0"/>
            </a:endParaRPr>
          </a:p>
          <a:p>
            <a:r>
              <a:rPr lang="en-US" altLang="en-US" sz="2100" baseline="0" dirty="0">
                <a:solidFill>
                  <a:schemeClr val="accent1">
                    <a:lumMod val="75000"/>
                  </a:schemeClr>
                </a:solidFill>
                <a:latin typeface="Verdana" pitchFamily="34" charset="0"/>
              </a:rPr>
              <a:t>2 to 4 Hours</a:t>
            </a:r>
          </a:p>
          <a:p>
            <a:endParaRPr lang="en-US" altLang="en-US" sz="1500" baseline="0" dirty="0">
              <a:solidFill>
                <a:schemeClr val="tx1"/>
              </a:solidFill>
              <a:latin typeface="Verdana" pitchFamily="34" charset="0"/>
            </a:endParaRPr>
          </a:p>
        </p:txBody>
      </p:sp>
      <p:sp>
        <p:nvSpPr>
          <p:cNvPr id="220165" name="Text Box 6"/>
          <p:cNvSpPr txBox="1">
            <a:spLocks noChangeArrowheads="1"/>
          </p:cNvSpPr>
          <p:nvPr/>
        </p:nvSpPr>
        <p:spPr bwMode="auto">
          <a:xfrm>
            <a:off x="6253162" y="1597725"/>
            <a:ext cx="1890713" cy="2908489"/>
          </a:xfrm>
          <a:prstGeom prst="rect">
            <a:avLst/>
          </a:prstGeom>
          <a:noFill/>
          <a:ln w="9525">
            <a:noFill/>
            <a:miter lim="800000"/>
            <a:headEnd/>
            <a:tailEnd/>
          </a:ln>
        </p:spPr>
        <p:txBody>
          <a:bodyPr>
            <a:spAutoFit/>
          </a:bodyPr>
          <a:lstStyle/>
          <a:p>
            <a:endParaRPr lang="en-US" altLang="en-US" sz="2100" baseline="0" dirty="0">
              <a:solidFill>
                <a:schemeClr val="tx1"/>
              </a:solidFill>
              <a:latin typeface="Verdana" pitchFamily="34" charset="0"/>
            </a:endParaRPr>
          </a:p>
          <a:p>
            <a:r>
              <a:rPr lang="en-US" altLang="en-US" sz="2100" baseline="0" dirty="0">
                <a:solidFill>
                  <a:schemeClr val="accent1">
                    <a:lumMod val="75000"/>
                  </a:schemeClr>
                </a:solidFill>
                <a:latin typeface="Verdana" pitchFamily="34" charset="0"/>
              </a:rPr>
              <a:t>2-3 Hours</a:t>
            </a:r>
          </a:p>
          <a:p>
            <a:endParaRPr lang="en-US" altLang="en-US" sz="2100" baseline="0" dirty="0">
              <a:solidFill>
                <a:schemeClr val="accent1">
                  <a:lumMod val="75000"/>
                </a:schemeClr>
              </a:solidFill>
              <a:latin typeface="Verdana" pitchFamily="34" charset="0"/>
            </a:endParaRPr>
          </a:p>
          <a:p>
            <a:endParaRPr lang="en-US" altLang="en-US" sz="2100" baseline="0" dirty="0">
              <a:solidFill>
                <a:schemeClr val="accent1">
                  <a:lumMod val="75000"/>
                </a:schemeClr>
              </a:solidFill>
              <a:latin typeface="Verdana" pitchFamily="34" charset="0"/>
            </a:endParaRPr>
          </a:p>
          <a:p>
            <a:r>
              <a:rPr lang="en-US" altLang="en-US" sz="2100" baseline="0" dirty="0">
                <a:solidFill>
                  <a:schemeClr val="accent1">
                    <a:lumMod val="75000"/>
                  </a:schemeClr>
                </a:solidFill>
                <a:latin typeface="Verdana" pitchFamily="34" charset="0"/>
              </a:rPr>
              <a:t>4-6 Hours</a:t>
            </a:r>
          </a:p>
          <a:p>
            <a:endParaRPr lang="en-US" altLang="en-US" sz="2100" baseline="0" dirty="0">
              <a:solidFill>
                <a:schemeClr val="accent1">
                  <a:lumMod val="75000"/>
                </a:schemeClr>
              </a:solidFill>
              <a:latin typeface="Verdana" pitchFamily="34" charset="0"/>
            </a:endParaRPr>
          </a:p>
          <a:p>
            <a:endParaRPr lang="en-US" altLang="en-US" sz="2100" baseline="0" dirty="0">
              <a:solidFill>
                <a:schemeClr val="accent1">
                  <a:lumMod val="75000"/>
                </a:schemeClr>
              </a:solidFill>
              <a:latin typeface="Verdana" pitchFamily="34" charset="0"/>
            </a:endParaRPr>
          </a:p>
          <a:p>
            <a:r>
              <a:rPr lang="en-US" altLang="en-US" sz="2100" baseline="0" dirty="0">
                <a:solidFill>
                  <a:schemeClr val="accent1">
                    <a:lumMod val="75000"/>
                  </a:schemeClr>
                </a:solidFill>
                <a:latin typeface="Verdana" pitchFamily="34" charset="0"/>
              </a:rPr>
              <a:t>4-6 Hours</a:t>
            </a:r>
          </a:p>
          <a:p>
            <a:endParaRPr lang="en-US" altLang="en-US" sz="1500" baseline="0" dirty="0">
              <a:solidFill>
                <a:schemeClr val="tx1"/>
              </a:solidFill>
              <a:latin typeface="Verdana" pitchFamily="34" charset="0"/>
            </a:endParaRPr>
          </a:p>
        </p:txBody>
      </p:sp>
      <p:sp>
        <p:nvSpPr>
          <p:cNvPr id="192532" name="Text Box 20"/>
          <p:cNvSpPr txBox="1">
            <a:spLocks noChangeArrowheads="1"/>
          </p:cNvSpPr>
          <p:nvPr/>
        </p:nvSpPr>
        <p:spPr bwMode="auto">
          <a:xfrm>
            <a:off x="2914650" y="4229100"/>
            <a:ext cx="3486150" cy="400050"/>
          </a:xfrm>
          <a:prstGeom prst="rect">
            <a:avLst/>
          </a:prstGeom>
          <a:noFill/>
          <a:ln>
            <a:noFill/>
          </a:ln>
          <a:effectLst/>
          <a:extLst>
            <a:ext uri="{909E8E84-426E-40dd-AFC4-6F175D3DCCD1}"/>
            <a:ext uri="{91240B29-F687-4f45-9708-019B960494DF}"/>
            <a:ext uri="{AF507438-7753-43e0-B8FC-AC1667EBCBE1}"/>
          </a:extLst>
        </p:spPr>
        <p:txBody>
          <a:bodyPr anchorCtr="1">
            <a:spAutoFit/>
          </a:bodyPr>
          <a:lstStyle/>
          <a:p>
            <a:pPr>
              <a:defRPr/>
            </a:pPr>
            <a:endParaRPr lang="en-US" altLang="en-US" sz="3000" dirty="0">
              <a:effectLst>
                <a:outerShdw blurRad="38100" dist="38100" dir="2700000" algn="tl">
                  <a:srgbClr val="000000"/>
                </a:outerShdw>
              </a:effectLst>
              <a:latin typeface="Times New Roman" charset="0"/>
              <a:ea typeface="ＭＳ Ｐゴシック" charset="0"/>
              <a:cs typeface="+mn-cs"/>
            </a:endParaRPr>
          </a:p>
        </p:txBody>
      </p:sp>
      <p:pic>
        <p:nvPicPr>
          <p:cNvPr id="220168" name="Picture 3"/>
          <p:cNvPicPr>
            <a:picLocks noChangeAspect="1"/>
          </p:cNvPicPr>
          <p:nvPr/>
        </p:nvPicPr>
        <p:blipFill>
          <a:blip r:embed="rId2"/>
          <a:srcRect/>
          <a:stretch>
            <a:fillRect/>
          </a:stretch>
        </p:blipFill>
        <p:spPr bwMode="auto">
          <a:xfrm>
            <a:off x="7423150" y="160338"/>
            <a:ext cx="1441450" cy="1500187"/>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
          <p:cNvPicPr>
            <a:picLocks noChangeAspect="1"/>
          </p:cNvPicPr>
          <p:nvPr/>
        </p:nvPicPr>
        <p:blipFill>
          <a:blip r:embed="rId2"/>
          <a:srcRect/>
          <a:stretch>
            <a:fillRect/>
          </a:stretch>
        </p:blipFill>
        <p:spPr bwMode="auto">
          <a:xfrm>
            <a:off x="3173413" y="2038350"/>
            <a:ext cx="3787775" cy="2520950"/>
          </a:xfrm>
          <a:prstGeom prst="rect">
            <a:avLst/>
          </a:prstGeom>
          <a:noFill/>
          <a:ln w="9525">
            <a:noFill/>
            <a:miter lim="800000"/>
            <a:headEnd/>
            <a:tailEnd/>
          </a:ln>
        </p:spPr>
      </p:pic>
      <p:sp>
        <p:nvSpPr>
          <p:cNvPr id="221186" name="Text Placeholder 2"/>
          <p:cNvSpPr>
            <a:spLocks noGrp="1"/>
          </p:cNvSpPr>
          <p:nvPr>
            <p:ph type="body" sz="quarter" idx="10"/>
          </p:nvPr>
        </p:nvSpPr>
        <p:spPr>
          <a:xfrm>
            <a:off x="800100" y="-276225"/>
            <a:ext cx="7543800" cy="3505200"/>
          </a:xfrm>
        </p:spPr>
        <p:txBody>
          <a:bodyPr/>
          <a:lstStyle/>
          <a:p>
            <a:pPr eaLnBrk="1" hangingPunct="1"/>
            <a:endParaRPr lang="en-US" b="1" dirty="0">
              <a:solidFill>
                <a:srgbClr val="002060"/>
              </a:solidFill>
              <a:latin typeface="+mn-lt"/>
            </a:endParaRPr>
          </a:p>
          <a:p>
            <a:pPr eaLnBrk="1" hangingPunct="1"/>
            <a:r>
              <a:rPr lang="en-US" b="1" dirty="0">
                <a:solidFill>
                  <a:srgbClr val="002060"/>
                </a:solidFill>
                <a:latin typeface="+mn-lt"/>
              </a:rPr>
              <a:t>Questions Regarding </a:t>
            </a:r>
          </a:p>
          <a:p>
            <a:pPr eaLnBrk="1" hangingPunct="1"/>
            <a:r>
              <a:rPr lang="en-US" b="1" dirty="0">
                <a:solidFill>
                  <a:srgbClr val="002060"/>
                </a:solidFill>
                <a:latin typeface="+mn-lt"/>
              </a:rPr>
              <a:t>Cannabis?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2286000" y="176213"/>
            <a:ext cx="53340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478A"/>
                </a:solidFill>
                <a:latin typeface="+mn-lt"/>
                <a:ea typeface="ＭＳ Ｐゴシック" charset="0"/>
                <a:cs typeface="+mn-cs"/>
              </a:rPr>
              <a:t>Drug Combinations</a:t>
            </a:r>
          </a:p>
        </p:txBody>
      </p:sp>
      <p:sp>
        <p:nvSpPr>
          <p:cNvPr id="194564" name="AutoShape 4"/>
          <p:cNvSpPr>
            <a:spLocks noChangeArrowheads="1"/>
          </p:cNvSpPr>
          <p:nvPr/>
        </p:nvSpPr>
        <p:spPr bwMode="auto">
          <a:xfrm>
            <a:off x="2286000" y="1519238"/>
            <a:ext cx="4800600" cy="2628900"/>
          </a:xfrm>
          <a:prstGeom prst="foldedCorner">
            <a:avLst>
              <a:gd name="adj" fmla="val 12500"/>
            </a:avLst>
          </a:prstGeom>
          <a:solidFill>
            <a:srgbClr val="FF0066"/>
          </a:solidFill>
          <a:ln w="28575" cap="sq">
            <a:solidFill>
              <a:srgbClr val="000000"/>
            </a:solidFill>
            <a:round/>
            <a:headEnd type="none" w="sm" len="sm"/>
            <a:tailEnd type="none" w="sm" len="sm"/>
          </a:ln>
          <a:effectLst/>
          <a:extLst>
            <a:ext uri="{AF507438-7753-43e0-B8FC-AC1667EBCBE1}"/>
          </a:extLst>
        </p:spPr>
        <p:txBody>
          <a:bodyPr wrap="none" anchor="ctr"/>
          <a:lstStyle/>
          <a:p>
            <a:pPr>
              <a:defRPr/>
            </a:pPr>
            <a:endParaRPr lang="en-US" sz="3000"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222212" name="Text Box 5"/>
          <p:cNvSpPr txBox="1">
            <a:spLocks noChangeArrowheads="1"/>
          </p:cNvSpPr>
          <p:nvPr/>
        </p:nvSpPr>
        <p:spPr bwMode="auto">
          <a:xfrm>
            <a:off x="2544828" y="2061598"/>
            <a:ext cx="4114800" cy="1405513"/>
          </a:xfrm>
          <a:prstGeom prst="rect">
            <a:avLst/>
          </a:prstGeom>
          <a:noFill/>
          <a:ln w="9525">
            <a:noFill/>
            <a:miter lim="800000"/>
            <a:headEnd/>
            <a:tailEnd/>
          </a:ln>
        </p:spPr>
        <p:txBody>
          <a:bodyPr>
            <a:spAutoFit/>
          </a:bodyPr>
          <a:lstStyle/>
          <a:p>
            <a:pPr marL="344488" indent="-344488" algn="ctr" eaLnBrk="0" hangingPunct="0">
              <a:buFont typeface="CommonBullets"/>
              <a:buNone/>
            </a:pPr>
            <a:r>
              <a:rPr lang="en-US" altLang="en-US" sz="2400" b="1" dirty="0">
                <a:solidFill>
                  <a:schemeClr val="tx1"/>
                </a:solidFill>
                <a:latin typeface="Verdana" pitchFamily="34" charset="0"/>
              </a:rPr>
              <a:t>   </a:t>
            </a:r>
            <a:r>
              <a:rPr lang="en-US" altLang="en-US" sz="3200" b="1" dirty="0">
                <a:solidFill>
                  <a:schemeClr val="tx1"/>
                </a:solidFill>
                <a:latin typeface="Verdana" pitchFamily="34" charset="0"/>
              </a:rPr>
              <a:t>Polydrug use - having two or more drugs in the body at the same time</a:t>
            </a:r>
          </a:p>
        </p:txBody>
      </p:sp>
    </p:spTree>
    <p:extLst>
      <p:ext uri="{BB962C8B-B14F-4D97-AF65-F5344CB8AC3E}">
        <p14:creationId xmlns:p14="http://schemas.microsoft.com/office/powerpoint/2010/main" val="14151392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371600" y="205241"/>
            <a:ext cx="7105650" cy="857250"/>
          </a:xfrm>
        </p:spPr>
        <p:txBody>
          <a:bodyPr rtlCol="0">
            <a:normAutofit/>
          </a:bodyPr>
          <a:lstStyle/>
          <a:p>
            <a:pPr defTabSz="685783" eaLnBrk="1" fontAlgn="auto" hangingPunct="1">
              <a:spcAft>
                <a:spcPts val="0"/>
              </a:spcAft>
              <a:defRPr/>
            </a:pPr>
            <a:r>
              <a:rPr lang="en-US" altLang="en-US" sz="4400" dirty="0">
                <a:solidFill>
                  <a:srgbClr val="002060"/>
                </a:solidFill>
                <a:latin typeface="+mn-lt"/>
              </a:rPr>
              <a:t>           Polydrug Use</a:t>
            </a:r>
          </a:p>
        </p:txBody>
      </p:sp>
      <p:pic>
        <p:nvPicPr>
          <p:cNvPr id="3" name="Picture 2" descr="A picture containing plastic&#10;&#10;Description automatically generated">
            <a:extLst>
              <a:ext uri="{FF2B5EF4-FFF2-40B4-BE49-F238E27FC236}">
                <a16:creationId xmlns:a16="http://schemas.microsoft.com/office/drawing/2014/main" id="{06E6905B-BAA7-26F9-06BB-07FA50BD7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796" y="1004206"/>
            <a:ext cx="6780604" cy="3258457"/>
          </a:xfrm>
          <a:prstGeom prst="rect">
            <a:avLst/>
          </a:prstGeom>
          <a:ln w="12700">
            <a:solidFill>
              <a:schemeClr val="tx1"/>
            </a:solid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1AFE-53FE-D8A9-B890-930E5CE2DEDD}"/>
              </a:ext>
            </a:extLst>
          </p:cNvPr>
          <p:cNvSpPr>
            <a:spLocks noGrp="1"/>
          </p:cNvSpPr>
          <p:nvPr>
            <p:ph type="title"/>
          </p:nvPr>
        </p:nvSpPr>
        <p:spPr>
          <a:xfrm>
            <a:off x="702128" y="144010"/>
            <a:ext cx="7886700" cy="993775"/>
          </a:xfrm>
        </p:spPr>
        <p:txBody>
          <a:bodyPr/>
          <a:lstStyle/>
          <a:p>
            <a:r>
              <a:rPr lang="en-US" sz="4000" dirty="0">
                <a:solidFill>
                  <a:srgbClr val="002060"/>
                </a:solidFill>
              </a:rPr>
              <a:t>Why Do People Mix Drugs?</a:t>
            </a:r>
          </a:p>
        </p:txBody>
      </p:sp>
      <p:sp>
        <p:nvSpPr>
          <p:cNvPr id="3" name="Content Placeholder 2">
            <a:extLst>
              <a:ext uri="{FF2B5EF4-FFF2-40B4-BE49-F238E27FC236}">
                <a16:creationId xmlns:a16="http://schemas.microsoft.com/office/drawing/2014/main" id="{7B9E9387-6F59-1AEF-D98D-03EAD1E180E5}"/>
              </a:ext>
            </a:extLst>
          </p:cNvPr>
          <p:cNvSpPr>
            <a:spLocks noGrp="1"/>
          </p:cNvSpPr>
          <p:nvPr>
            <p:ph idx="1"/>
          </p:nvPr>
        </p:nvSpPr>
        <p:spPr/>
        <p:txBody>
          <a:bodyPr/>
          <a:lstStyle/>
          <a:p>
            <a:r>
              <a:rPr lang="en-US" dirty="0"/>
              <a:t>Attempt to increase the effect of another drug or to ‘bring on’ its desired effects. </a:t>
            </a:r>
          </a:p>
          <a:p>
            <a:r>
              <a:rPr lang="en-US" dirty="0"/>
              <a:t>Attempt to reduce the negative effects of a drug, usually when ‘coming down’ from that drug. </a:t>
            </a:r>
          </a:p>
          <a:p>
            <a:r>
              <a:rPr lang="en-US" dirty="0"/>
              <a:t>Substitute for the drug their drug of choice, ‘the next best thing’</a:t>
            </a:r>
          </a:p>
          <a:p>
            <a:r>
              <a:rPr lang="en-US" dirty="0"/>
              <a:t>Seemed like a ‘good idea at the time’. Sometimes people will mix drugs when they are already intoxicated, aren’t thinking straight or if people around them are mixing drugs.</a:t>
            </a:r>
          </a:p>
        </p:txBody>
      </p:sp>
    </p:spTree>
    <p:extLst>
      <p:ext uri="{BB962C8B-B14F-4D97-AF65-F5344CB8AC3E}">
        <p14:creationId xmlns:p14="http://schemas.microsoft.com/office/powerpoint/2010/main" val="4230802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816429" y="-427945"/>
            <a:ext cx="7682592" cy="193899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endParaRPr lang="en-US" altLang="en-US" b="1" baseline="0" dirty="0">
              <a:solidFill>
                <a:srgbClr val="00478A"/>
              </a:solidFill>
              <a:latin typeface="+mn-lt"/>
              <a:ea typeface="ＭＳ Ｐゴシック" charset="0"/>
              <a:cs typeface="+mn-cs"/>
            </a:endParaRPr>
          </a:p>
          <a:p>
            <a:pPr algn="ctr">
              <a:defRPr/>
            </a:pPr>
            <a:r>
              <a:rPr lang="en-US" altLang="en-US" b="1" baseline="0" dirty="0">
                <a:solidFill>
                  <a:srgbClr val="00478A"/>
                </a:solidFill>
                <a:latin typeface="+mn-lt"/>
                <a:ea typeface="ＭＳ Ｐゴシック" charset="0"/>
                <a:cs typeface="+mn-cs"/>
              </a:rPr>
              <a:t>Combining Alcohol and Marijuana </a:t>
            </a:r>
          </a:p>
          <a:p>
            <a:pPr algn="ctr">
              <a:defRPr/>
            </a:pPr>
            <a:endParaRPr lang="en-US" altLang="en-US" b="1" baseline="0" dirty="0">
              <a:solidFill>
                <a:srgbClr val="00478A"/>
              </a:solidFill>
              <a:latin typeface="+mn-lt"/>
              <a:ea typeface="ＭＳ Ｐゴシック" charset="0"/>
              <a:cs typeface="+mn-cs"/>
            </a:endParaRPr>
          </a:p>
        </p:txBody>
      </p:sp>
      <p:pic>
        <p:nvPicPr>
          <p:cNvPr id="4" name="Picture 3">
            <a:extLst>
              <a:ext uri="{FF2B5EF4-FFF2-40B4-BE49-F238E27FC236}">
                <a16:creationId xmlns:a16="http://schemas.microsoft.com/office/drawing/2014/main" id="{B4EC3BD8-61BA-5FAD-19D8-0ABACC8266E2}"/>
              </a:ext>
            </a:extLst>
          </p:cNvPr>
          <p:cNvPicPr>
            <a:picLocks noChangeAspect="1"/>
          </p:cNvPicPr>
          <p:nvPr/>
        </p:nvPicPr>
        <p:blipFill rotWithShape="1">
          <a:blip r:embed="rId3"/>
          <a:srcRect l="13442" t="17775" r="13663" b="13244"/>
          <a:stretch/>
        </p:blipFill>
        <p:spPr>
          <a:xfrm>
            <a:off x="2119993" y="1029440"/>
            <a:ext cx="4337957" cy="2212803"/>
          </a:xfrm>
          <a:prstGeom prst="rect">
            <a:avLst/>
          </a:prstGeom>
        </p:spPr>
      </p:pic>
      <p:sp>
        <p:nvSpPr>
          <p:cNvPr id="6" name="TextBox 5">
            <a:extLst>
              <a:ext uri="{FF2B5EF4-FFF2-40B4-BE49-F238E27FC236}">
                <a16:creationId xmlns:a16="http://schemas.microsoft.com/office/drawing/2014/main" id="{CD481A3F-8BA6-66A9-3E9F-256301EAFEFC}"/>
              </a:ext>
            </a:extLst>
          </p:cNvPr>
          <p:cNvSpPr txBox="1"/>
          <p:nvPr/>
        </p:nvSpPr>
        <p:spPr>
          <a:xfrm>
            <a:off x="620486" y="3544322"/>
            <a:ext cx="8188778" cy="913070"/>
          </a:xfrm>
          <a:prstGeom prst="rect">
            <a:avLst/>
          </a:prstGeom>
          <a:noFill/>
        </p:spPr>
        <p:txBody>
          <a:bodyPr wrap="square">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4"/>
              </a:rPr>
              <a:t>https://www.youtube.com/watch?v=zTeaOTkjut0</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828800" y="330200"/>
            <a:ext cx="5829300" cy="685800"/>
          </a:xfrm>
        </p:spPr>
        <p:txBody>
          <a:bodyPr rtlCol="0">
            <a:normAutofit/>
          </a:bodyPr>
          <a:lstStyle/>
          <a:p>
            <a:pPr defTabSz="685783" eaLnBrk="1" fontAlgn="auto" hangingPunct="1">
              <a:spcAft>
                <a:spcPts val="0"/>
              </a:spcAft>
              <a:defRPr/>
            </a:pPr>
            <a:r>
              <a:rPr lang="en-US" altLang="en-US" sz="4400" dirty="0">
                <a:solidFill>
                  <a:srgbClr val="002060"/>
                </a:solidFill>
                <a:latin typeface="+mn-lt"/>
              </a:rPr>
              <a:t>Medical Issues</a:t>
            </a:r>
          </a:p>
        </p:txBody>
      </p:sp>
      <p:sp>
        <p:nvSpPr>
          <p:cNvPr id="225283" name="Text Box 4"/>
          <p:cNvSpPr txBox="1">
            <a:spLocks noChangeArrowheads="1"/>
          </p:cNvSpPr>
          <p:nvPr/>
        </p:nvSpPr>
        <p:spPr bwMode="auto">
          <a:xfrm>
            <a:off x="1126671" y="1428750"/>
            <a:ext cx="6988629" cy="830263"/>
          </a:xfrm>
          <a:prstGeom prst="rect">
            <a:avLst/>
          </a:prstGeom>
          <a:noFill/>
          <a:ln w="9525">
            <a:noFill/>
            <a:miter lim="800000"/>
            <a:headEnd/>
            <a:tailEnd/>
          </a:ln>
        </p:spPr>
        <p:txBody>
          <a:bodyPr wrap="square">
            <a:spAutoFit/>
          </a:bodyPr>
          <a:lstStyle/>
          <a:p>
            <a:pPr>
              <a:spcBef>
                <a:spcPct val="50000"/>
              </a:spcBef>
            </a:pPr>
            <a:r>
              <a:rPr lang="en-US" altLang="en-US" sz="3600" dirty="0">
                <a:solidFill>
                  <a:srgbClr val="00478A"/>
                </a:solidFill>
                <a:latin typeface="Verdana" pitchFamily="34" charset="0"/>
              </a:rPr>
              <a:t>Some medical conditions may mimic drug induced impairment from polydrug use</a:t>
            </a:r>
          </a:p>
        </p:txBody>
      </p:sp>
      <p:sp>
        <p:nvSpPr>
          <p:cNvPr id="197637" name="Text Box 5"/>
          <p:cNvSpPr txBox="1">
            <a:spLocks noChangeArrowheads="1"/>
          </p:cNvSpPr>
          <p:nvPr/>
        </p:nvSpPr>
        <p:spPr bwMode="auto">
          <a:xfrm>
            <a:off x="2895600" y="2571750"/>
            <a:ext cx="2800350" cy="1898650"/>
          </a:xfrm>
          <a:prstGeom prst="rect">
            <a:avLst/>
          </a:prstGeom>
          <a:noFill/>
          <a:ln w="9525">
            <a:noFill/>
            <a:miter lim="800000"/>
            <a:headEnd/>
            <a:tailEnd/>
          </a:ln>
        </p:spPr>
        <p:txBody>
          <a:bodyPr>
            <a:spAutoFit/>
          </a:bodyPr>
          <a:lstStyle/>
          <a:p>
            <a:pPr>
              <a:spcBef>
                <a:spcPct val="50000"/>
              </a:spcBef>
              <a:buClr>
                <a:srgbClr val="FF0066"/>
              </a:buClr>
              <a:buSzPct val="80000"/>
            </a:pPr>
            <a:r>
              <a:rPr lang="en-US" altLang="en-US" sz="3200" dirty="0">
                <a:solidFill>
                  <a:schemeClr val="accent1">
                    <a:lumMod val="75000"/>
                  </a:schemeClr>
                </a:solidFill>
                <a:latin typeface="Verdana" pitchFamily="34" charset="0"/>
              </a:rPr>
              <a:t>Diabetes</a:t>
            </a:r>
          </a:p>
          <a:p>
            <a:pPr>
              <a:spcBef>
                <a:spcPct val="50000"/>
              </a:spcBef>
              <a:buClr>
                <a:srgbClr val="FF0066"/>
              </a:buClr>
              <a:buSzPct val="80000"/>
            </a:pPr>
            <a:r>
              <a:rPr lang="en-US" altLang="en-US" sz="3200" dirty="0">
                <a:solidFill>
                  <a:schemeClr val="accent1">
                    <a:lumMod val="75000"/>
                  </a:schemeClr>
                </a:solidFill>
                <a:latin typeface="Verdana" pitchFamily="34" charset="0"/>
              </a:rPr>
              <a:t>Brain disorders</a:t>
            </a:r>
          </a:p>
          <a:p>
            <a:pPr>
              <a:spcBef>
                <a:spcPct val="50000"/>
              </a:spcBef>
              <a:buClr>
                <a:srgbClr val="FF0066"/>
              </a:buClr>
              <a:buSzPct val="80000"/>
            </a:pPr>
            <a:r>
              <a:rPr lang="en-US" altLang="en-US" sz="3200" dirty="0">
                <a:solidFill>
                  <a:schemeClr val="accent1">
                    <a:lumMod val="75000"/>
                  </a:schemeClr>
                </a:solidFill>
                <a:latin typeface="Verdana" pitchFamily="34" charset="0"/>
              </a:rPr>
              <a:t>Injuries</a:t>
            </a:r>
          </a:p>
          <a:p>
            <a:pPr>
              <a:spcBef>
                <a:spcPct val="50000"/>
              </a:spcBef>
              <a:buClr>
                <a:srgbClr val="FF0066"/>
              </a:buClr>
              <a:buSzPct val="80000"/>
            </a:pPr>
            <a:endParaRPr lang="en-US" altLang="en-US" sz="3200" dirty="0">
              <a:solidFill>
                <a:schemeClr val="tx1"/>
              </a:solidFill>
              <a:latin typeface="Verdana"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Placeholder 2"/>
          <p:cNvSpPr>
            <a:spLocks noGrp="1"/>
          </p:cNvSpPr>
          <p:nvPr>
            <p:ph type="body" sz="quarter" idx="10"/>
          </p:nvPr>
        </p:nvSpPr>
        <p:spPr>
          <a:xfrm>
            <a:off x="1295400" y="9525"/>
            <a:ext cx="7543800" cy="3505200"/>
          </a:xfrm>
        </p:spPr>
        <p:txBody>
          <a:bodyPr/>
          <a:lstStyle/>
          <a:p>
            <a:pPr eaLnBrk="1" hangingPunct="1"/>
            <a:endParaRPr lang="en-US" dirty="0"/>
          </a:p>
          <a:p>
            <a:pPr eaLnBrk="1" hangingPunct="1"/>
            <a:r>
              <a:rPr lang="en-US" b="1" dirty="0">
                <a:solidFill>
                  <a:srgbClr val="002060"/>
                </a:solidFill>
              </a:rPr>
              <a:t>Questions Regarding </a:t>
            </a:r>
          </a:p>
          <a:p>
            <a:pPr eaLnBrk="1" hangingPunct="1"/>
            <a:r>
              <a:rPr lang="en-US" b="1" dirty="0">
                <a:solidFill>
                  <a:srgbClr val="002060"/>
                </a:solidFill>
              </a:rPr>
              <a:t>Drug Combinations</a:t>
            </a:r>
          </a:p>
        </p:txBody>
      </p:sp>
      <p:pic>
        <p:nvPicPr>
          <p:cNvPr id="226306" name="Picture 3"/>
          <p:cNvPicPr>
            <a:picLocks noChangeAspect="1"/>
          </p:cNvPicPr>
          <p:nvPr/>
        </p:nvPicPr>
        <p:blipFill>
          <a:blip r:embed="rId2"/>
          <a:srcRect/>
          <a:stretch>
            <a:fillRect/>
          </a:stretch>
        </p:blipFill>
        <p:spPr bwMode="auto">
          <a:xfrm>
            <a:off x="3657600" y="2654300"/>
            <a:ext cx="2587625" cy="17208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Placeholder 2"/>
          <p:cNvSpPr>
            <a:spLocks noGrp="1"/>
          </p:cNvSpPr>
          <p:nvPr>
            <p:ph idx="1"/>
          </p:nvPr>
        </p:nvSpPr>
        <p:spPr>
          <a:xfrm>
            <a:off x="710293" y="723900"/>
            <a:ext cx="7886700" cy="2914650"/>
          </a:xfrm>
        </p:spPr>
        <p:txBody>
          <a:bodyPr/>
          <a:lstStyle/>
          <a:p>
            <a:pPr marL="457200" indent="-457200" eaLnBrk="1" hangingPunct="1">
              <a:buFont typeface="Wingdings" pitchFamily="2" charset="2"/>
              <a:buChar char="ü"/>
            </a:pPr>
            <a:r>
              <a:rPr lang="en-US" sz="2800" dirty="0">
                <a:solidFill>
                  <a:schemeClr val="accent1">
                    <a:lumMod val="75000"/>
                  </a:schemeClr>
                </a:solidFill>
              </a:rPr>
              <a:t>All terminology and information is based on medical and scientific facts and research, and is field tested</a:t>
            </a:r>
          </a:p>
        </p:txBody>
      </p:sp>
      <p:sp>
        <p:nvSpPr>
          <p:cNvPr id="91138" name="Text Placeholder 2"/>
          <p:cNvSpPr>
            <a:spLocks noGrp="1"/>
          </p:cNvSpPr>
          <p:nvPr>
            <p:ph type="body" sz="quarter" idx="4294967295"/>
          </p:nvPr>
        </p:nvSpPr>
        <p:spPr>
          <a:xfrm>
            <a:off x="0" y="2114550"/>
            <a:ext cx="7543800" cy="1524000"/>
          </a:xfrm>
        </p:spPr>
        <p:txBody>
          <a:bodyPr/>
          <a:lstStyle/>
          <a:p>
            <a:pPr marL="1143000" lvl="2" indent="-457200" eaLnBrk="1" hangingPunct="1">
              <a:buFont typeface="Wingdings" pitchFamily="2" charset="2"/>
              <a:buChar char="ü"/>
            </a:pPr>
            <a:r>
              <a:rPr lang="en-US" sz="2800" dirty="0">
                <a:solidFill>
                  <a:schemeClr val="accent1">
                    <a:lumMod val="75000"/>
                  </a:schemeClr>
                </a:solidFill>
              </a:rPr>
              <a:t>Signs, symptoms and indicators presented have been validated in both laboratory and field studies</a:t>
            </a:r>
          </a:p>
        </p:txBody>
      </p:sp>
      <p:pic>
        <p:nvPicPr>
          <p:cNvPr id="6" name="Picture 5"/>
          <p:cNvPicPr>
            <a:picLocks noChangeAspect="1"/>
          </p:cNvPicPr>
          <p:nvPr/>
        </p:nvPicPr>
        <p:blipFill>
          <a:blip r:embed="rId3"/>
          <a:srcRect l="-1723" t="-1033" r="1723" b="21657"/>
          <a:stretch>
            <a:fillRect/>
          </a:stretch>
        </p:blipFill>
        <p:spPr bwMode="auto">
          <a:xfrm>
            <a:off x="6934200" y="2547938"/>
            <a:ext cx="1981200" cy="2181225"/>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a:xfrm>
            <a:off x="548858" y="582608"/>
            <a:ext cx="7762385" cy="857250"/>
          </a:xfrm>
        </p:spPr>
        <p:txBody>
          <a:bodyPr/>
          <a:lstStyle/>
          <a:p>
            <a:pPr eaLnBrk="1" hangingPunct="1"/>
            <a:r>
              <a:rPr lang="en-US" altLang="en-US" sz="4000" dirty="0">
                <a:solidFill>
                  <a:srgbClr val="002060"/>
                </a:solidFill>
                <a:latin typeface="Calibri" pitchFamily="34" charset="0"/>
              </a:rPr>
              <a:t>SESSION V: </a:t>
            </a:r>
            <a:br>
              <a:rPr lang="en-US" altLang="en-US" sz="4000" dirty="0">
                <a:solidFill>
                  <a:srgbClr val="002060"/>
                </a:solidFill>
                <a:latin typeface="Calibri" pitchFamily="34" charset="0"/>
              </a:rPr>
            </a:br>
            <a:r>
              <a:rPr lang="en-US" altLang="en-US" sz="4000" dirty="0">
                <a:solidFill>
                  <a:srgbClr val="002060"/>
                </a:solidFill>
                <a:latin typeface="Calibri" pitchFamily="34" charset="0"/>
              </a:rPr>
              <a:t>Policy and Procedures</a:t>
            </a:r>
            <a:br>
              <a:rPr lang="en-US" altLang="en-US" sz="4000" dirty="0">
                <a:solidFill>
                  <a:srgbClr val="002060"/>
                </a:solidFill>
                <a:latin typeface="Calibri" pitchFamily="34" charset="0"/>
              </a:rPr>
            </a:br>
            <a:endParaRPr lang="en-US" altLang="en-US" sz="4000" dirty="0">
              <a:solidFill>
                <a:srgbClr val="002060"/>
              </a:solidFill>
              <a:latin typeface="Calibri" pitchFamily="34" charset="0"/>
            </a:endParaRPr>
          </a:p>
        </p:txBody>
      </p:sp>
      <p:sp>
        <p:nvSpPr>
          <p:cNvPr id="227332" name="AutoShape 4"/>
          <p:cNvSpPr>
            <a:spLocks noChangeAspect="1" noChangeArrowheads="1" noTextEdit="1"/>
          </p:cNvSpPr>
          <p:nvPr/>
        </p:nvSpPr>
        <p:spPr bwMode="auto">
          <a:xfrm>
            <a:off x="4572000" y="1627188"/>
            <a:ext cx="2254250" cy="1270000"/>
          </a:xfrm>
          <a:prstGeom prst="rect">
            <a:avLst/>
          </a:prstGeom>
          <a:noFill/>
          <a:ln w="9525">
            <a:noFill/>
            <a:miter lim="800000"/>
            <a:headEnd/>
            <a:tailEnd/>
          </a:ln>
        </p:spPr>
        <p:txBody>
          <a:bodyPr/>
          <a:lstStyle/>
          <a:p>
            <a:endParaRPr lang="en-US" dirty="0"/>
          </a:p>
        </p:txBody>
      </p:sp>
      <p:sp>
        <p:nvSpPr>
          <p:cNvPr id="227333" name="Freeform 5"/>
          <p:cNvSpPr>
            <a:spLocks/>
          </p:cNvSpPr>
          <p:nvPr/>
        </p:nvSpPr>
        <p:spPr bwMode="auto">
          <a:xfrm>
            <a:off x="6823075" y="2289175"/>
            <a:ext cx="1588" cy="1588"/>
          </a:xfrm>
          <a:custGeom>
            <a:avLst/>
            <a:gdLst>
              <a:gd name="T0" fmla="*/ 0 w 1190"/>
              <a:gd name="T1" fmla="*/ 0 h 1190"/>
              <a:gd name="T2" fmla="*/ 0 w 1190"/>
              <a:gd name="T3" fmla="*/ 0 h 1190"/>
              <a:gd name="T4" fmla="*/ 0 w 1190"/>
              <a:gd name="T5" fmla="*/ 0 h 1190"/>
              <a:gd name="T6" fmla="*/ 0 w 1190"/>
              <a:gd name="T7" fmla="*/ 0 h 1190"/>
              <a:gd name="T8" fmla="*/ 0 w 1190"/>
              <a:gd name="T9" fmla="*/ 0 h 1190"/>
              <a:gd name="T10" fmla="*/ 0 w 1190"/>
              <a:gd name="T11" fmla="*/ 0 h 1190"/>
              <a:gd name="T12" fmla="*/ 0 w 1190"/>
              <a:gd name="T13" fmla="*/ 0 h 1190"/>
              <a:gd name="T14" fmla="*/ 0 60000 65536"/>
              <a:gd name="T15" fmla="*/ 0 60000 65536"/>
              <a:gd name="T16" fmla="*/ 0 60000 65536"/>
              <a:gd name="T17" fmla="*/ 0 60000 65536"/>
              <a:gd name="T18" fmla="*/ 0 60000 65536"/>
              <a:gd name="T19" fmla="*/ 0 60000 65536"/>
              <a:gd name="T20" fmla="*/ 0 60000 65536"/>
              <a:gd name="T21" fmla="*/ 0 w 1190"/>
              <a:gd name="T22" fmla="*/ 0 h 1190"/>
              <a:gd name="T23" fmla="*/ 1190 w 1190"/>
              <a:gd name="T24" fmla="*/ 1190 h 1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0" h="1190">
                <a:moveTo>
                  <a:pt x="0" y="0"/>
                </a:moveTo>
                <a:lnTo>
                  <a:pt x="0" y="0"/>
                </a:lnTo>
                <a:close/>
              </a:path>
            </a:pathLst>
          </a:custGeom>
          <a:solidFill>
            <a:srgbClr val="000000"/>
          </a:solidFill>
          <a:ln w="9525">
            <a:noFill/>
            <a:round/>
            <a:headEnd/>
            <a:tailEnd/>
          </a:ln>
        </p:spPr>
        <p:txBody>
          <a:bodyPr/>
          <a:lstStyle/>
          <a:p>
            <a:endParaRPr lang="en-US" dirty="0"/>
          </a:p>
        </p:txBody>
      </p:sp>
      <p:sp>
        <p:nvSpPr>
          <p:cNvPr id="227334" name="Freeform 6"/>
          <p:cNvSpPr>
            <a:spLocks/>
          </p:cNvSpPr>
          <p:nvPr/>
        </p:nvSpPr>
        <p:spPr bwMode="auto">
          <a:xfrm>
            <a:off x="6823075" y="2289175"/>
            <a:ext cx="1588" cy="1588"/>
          </a:xfrm>
          <a:custGeom>
            <a:avLst/>
            <a:gdLst>
              <a:gd name="T0" fmla="*/ 0 w 1190"/>
              <a:gd name="T1" fmla="*/ 944860 h 2"/>
              <a:gd name="T2" fmla="*/ 0 w 1190"/>
              <a:gd name="T3" fmla="*/ 944860 h 2"/>
              <a:gd name="T4" fmla="*/ 0 w 1190"/>
              <a:gd name="T5" fmla="*/ 0 h 2"/>
              <a:gd name="T6" fmla="*/ 0 w 1190"/>
              <a:gd name="T7" fmla="*/ 0 h 2"/>
              <a:gd name="T8" fmla="*/ 0 w 1190"/>
              <a:gd name="T9" fmla="*/ 0 h 2"/>
              <a:gd name="T10" fmla="*/ 0 w 1190"/>
              <a:gd name="T11" fmla="*/ 0 h 2"/>
              <a:gd name="T12" fmla="*/ 0 w 1190"/>
              <a:gd name="T13" fmla="*/ 0 h 2"/>
              <a:gd name="T14" fmla="*/ 0 w 1190"/>
              <a:gd name="T15" fmla="*/ 944860 h 2"/>
              <a:gd name="T16" fmla="*/ 0 w 1190"/>
              <a:gd name="T17" fmla="*/ 944860 h 2"/>
              <a:gd name="T18" fmla="*/ 0 w 1190"/>
              <a:gd name="T19" fmla="*/ 944860 h 2"/>
              <a:gd name="T20" fmla="*/ 0 w 1190"/>
              <a:gd name="T21" fmla="*/ 94486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0"/>
              <a:gd name="T34" fmla="*/ 0 h 2"/>
              <a:gd name="T35" fmla="*/ 1190 w 119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0" h="2">
                <a:moveTo>
                  <a:pt x="0" y="2"/>
                </a:moveTo>
                <a:lnTo>
                  <a:pt x="0" y="2"/>
                </a:lnTo>
                <a:lnTo>
                  <a:pt x="0" y="0"/>
                </a:lnTo>
                <a:lnTo>
                  <a:pt x="0" y="2"/>
                </a:lnTo>
                <a:close/>
              </a:path>
            </a:pathLst>
          </a:custGeom>
          <a:solidFill>
            <a:srgbClr val="000000"/>
          </a:solidFill>
          <a:ln w="9525">
            <a:noFill/>
            <a:round/>
            <a:headEnd/>
            <a:tailEnd/>
          </a:ln>
        </p:spPr>
        <p:txBody>
          <a:bodyPr/>
          <a:lstStyle/>
          <a:p>
            <a:endParaRPr lang="en-US" dirty="0"/>
          </a:p>
        </p:txBody>
      </p:sp>
      <p:sp>
        <p:nvSpPr>
          <p:cNvPr id="227335" name="Freeform 7"/>
          <p:cNvSpPr>
            <a:spLocks/>
          </p:cNvSpPr>
          <p:nvPr/>
        </p:nvSpPr>
        <p:spPr bwMode="auto">
          <a:xfrm>
            <a:off x="6823075" y="2287588"/>
            <a:ext cx="1588" cy="1587"/>
          </a:xfrm>
          <a:custGeom>
            <a:avLst/>
            <a:gdLst>
              <a:gd name="T0" fmla="*/ 0 w 1190"/>
              <a:gd name="T1" fmla="*/ 1890117 h 1"/>
              <a:gd name="T2" fmla="*/ 0 w 1190"/>
              <a:gd name="T3" fmla="*/ 0 h 1"/>
              <a:gd name="T4" fmla="*/ 0 w 1190"/>
              <a:gd name="T5" fmla="*/ 0 h 1"/>
              <a:gd name="T6" fmla="*/ 0 w 1190"/>
              <a:gd name="T7" fmla="*/ 0 h 1"/>
              <a:gd name="T8" fmla="*/ 0 w 1190"/>
              <a:gd name="T9" fmla="*/ 1890117 h 1"/>
              <a:gd name="T10" fmla="*/ 0 w 1190"/>
              <a:gd name="T11" fmla="*/ 1890117 h 1"/>
              <a:gd name="T12" fmla="*/ 0 w 1190"/>
              <a:gd name="T13" fmla="*/ 1890117 h 1"/>
              <a:gd name="T14" fmla="*/ 0 60000 65536"/>
              <a:gd name="T15" fmla="*/ 0 60000 65536"/>
              <a:gd name="T16" fmla="*/ 0 60000 65536"/>
              <a:gd name="T17" fmla="*/ 0 60000 65536"/>
              <a:gd name="T18" fmla="*/ 0 60000 65536"/>
              <a:gd name="T19" fmla="*/ 0 60000 65536"/>
              <a:gd name="T20" fmla="*/ 0 60000 65536"/>
              <a:gd name="T21" fmla="*/ 0 w 1190"/>
              <a:gd name="T22" fmla="*/ 0 h 1"/>
              <a:gd name="T23" fmla="*/ 1190 w 1190"/>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0" h="1">
                <a:moveTo>
                  <a:pt x="0" y="1"/>
                </a:moveTo>
                <a:lnTo>
                  <a:pt x="0" y="0"/>
                </a:lnTo>
                <a:lnTo>
                  <a:pt x="0" y="1"/>
                </a:lnTo>
                <a:close/>
              </a:path>
            </a:pathLst>
          </a:custGeom>
          <a:solidFill>
            <a:srgbClr val="000000"/>
          </a:solidFill>
          <a:ln w="9525">
            <a:noFill/>
            <a:round/>
            <a:headEnd/>
            <a:tailEnd/>
          </a:ln>
        </p:spPr>
        <p:txBody>
          <a:bodyPr/>
          <a:lstStyle/>
          <a:p>
            <a:endParaRPr lang="en-US" dirty="0"/>
          </a:p>
        </p:txBody>
      </p:sp>
      <p:pic>
        <p:nvPicPr>
          <p:cNvPr id="2050" name="Picture 2" descr="5 Policies and Procedures You Should Have in Place">
            <a:extLst>
              <a:ext uri="{FF2B5EF4-FFF2-40B4-BE49-F238E27FC236}">
                <a16:creationId xmlns:a16="http://schemas.microsoft.com/office/drawing/2014/main" id="{4AE24A8B-564F-D7A9-E9EF-B41AE8043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75" y="2011363"/>
            <a:ext cx="2571750" cy="17716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Meeting Businessperson , Business Discussion transparent background PNG  clipart | HiClipart">
            <a:extLst>
              <a:ext uri="{FF2B5EF4-FFF2-40B4-BE49-F238E27FC236}">
                <a16:creationId xmlns:a16="http://schemas.microsoft.com/office/drawing/2014/main" id="{97F8A9A6-BE57-B6C1-0B73-76BFB020C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6288" y="1762007"/>
            <a:ext cx="2691424" cy="24303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Free Policies Cliparts, Download Free Policies Cliparts png images, Free  ClipArts on Clipart Library">
            <a:extLst>
              <a:ext uri="{FF2B5EF4-FFF2-40B4-BE49-F238E27FC236}">
                <a16:creationId xmlns:a16="http://schemas.microsoft.com/office/drawing/2014/main" id="{42904943-8DA7-E985-FBED-1C8909C4C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152" y="2171386"/>
            <a:ext cx="1926091" cy="1611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1"/>
          <p:cNvPicPr>
            <a:picLocks noChangeAspect="1"/>
          </p:cNvPicPr>
          <p:nvPr/>
        </p:nvPicPr>
        <p:blipFill>
          <a:blip r:embed="rId3"/>
          <a:srcRect/>
          <a:stretch>
            <a:fillRect/>
          </a:stretch>
        </p:blipFill>
        <p:spPr bwMode="auto">
          <a:xfrm>
            <a:off x="7399338" y="1958402"/>
            <a:ext cx="1744662" cy="2600325"/>
          </a:xfrm>
          <a:prstGeom prst="rect">
            <a:avLst/>
          </a:prstGeom>
          <a:noFill/>
          <a:ln w="9525">
            <a:noFill/>
            <a:miter lim="800000"/>
            <a:headEnd/>
            <a:tailEnd/>
          </a:ln>
        </p:spPr>
      </p:pic>
      <p:sp>
        <p:nvSpPr>
          <p:cNvPr id="246787" name="Text Box 3"/>
          <p:cNvSpPr txBox="1">
            <a:spLocks noChangeArrowheads="1"/>
          </p:cNvSpPr>
          <p:nvPr/>
        </p:nvSpPr>
        <p:spPr bwMode="auto">
          <a:xfrm>
            <a:off x="755197" y="1526136"/>
            <a:ext cx="5430539" cy="584775"/>
          </a:xfrm>
          <a:prstGeom prst="rect">
            <a:avLst/>
          </a:prstGeom>
          <a:noFill/>
          <a:ln w="9525">
            <a:noFill/>
            <a:miter lim="800000"/>
            <a:headEnd/>
            <a:tailEnd/>
          </a:ln>
        </p:spPr>
        <p:txBody>
          <a:bodyPr wrap="square">
            <a:spAutoFit/>
          </a:bodyPr>
          <a:lstStyle/>
          <a:p>
            <a:pPr eaLnBrk="0" hangingPunct="0"/>
            <a:r>
              <a:rPr lang="en-US" altLang="en-US" sz="4800" b="1" dirty="0">
                <a:solidFill>
                  <a:srgbClr val="002060"/>
                </a:solidFill>
                <a:latin typeface="Calibri" pitchFamily="34" charset="0"/>
              </a:rPr>
              <a:t>WHAT is your company policy?</a:t>
            </a:r>
          </a:p>
        </p:txBody>
      </p:sp>
      <p:sp>
        <p:nvSpPr>
          <p:cNvPr id="246788" name="Text Box 4"/>
          <p:cNvSpPr txBox="1">
            <a:spLocks noChangeArrowheads="1"/>
          </p:cNvSpPr>
          <p:nvPr/>
        </p:nvSpPr>
        <p:spPr bwMode="auto">
          <a:xfrm>
            <a:off x="755197" y="2263421"/>
            <a:ext cx="7391400" cy="995144"/>
          </a:xfrm>
          <a:prstGeom prst="rect">
            <a:avLst/>
          </a:prstGeom>
          <a:noFill/>
          <a:ln w="9525">
            <a:noFill/>
            <a:miter lim="800000"/>
            <a:headEnd/>
            <a:tailEnd/>
          </a:ln>
        </p:spPr>
        <p:txBody>
          <a:bodyPr>
            <a:spAutoFit/>
          </a:bodyPr>
          <a:lstStyle/>
          <a:p>
            <a:pPr eaLnBrk="0" hangingPunct="0"/>
            <a:r>
              <a:rPr lang="en-US" altLang="en-US" sz="4400" b="1" dirty="0">
                <a:solidFill>
                  <a:srgbClr val="002060"/>
                </a:solidFill>
                <a:latin typeface="Calibri" pitchFamily="34" charset="0"/>
              </a:rPr>
              <a:t>WHERE can employees go for help in your company?</a:t>
            </a:r>
          </a:p>
        </p:txBody>
      </p:sp>
      <p:sp>
        <p:nvSpPr>
          <p:cNvPr id="2" name="TextBox 1">
            <a:extLst>
              <a:ext uri="{FF2B5EF4-FFF2-40B4-BE49-F238E27FC236}">
                <a16:creationId xmlns:a16="http://schemas.microsoft.com/office/drawing/2014/main" id="{450B339D-9A49-8590-359D-674F0CB68AC3}"/>
              </a:ext>
            </a:extLst>
          </p:cNvPr>
          <p:cNvSpPr txBox="1"/>
          <p:nvPr/>
        </p:nvSpPr>
        <p:spPr>
          <a:xfrm>
            <a:off x="2207430" y="0"/>
            <a:ext cx="4486934" cy="830997"/>
          </a:xfrm>
          <a:prstGeom prst="rect">
            <a:avLst/>
          </a:prstGeom>
          <a:noFill/>
        </p:spPr>
        <p:txBody>
          <a:bodyPr wrap="none" rtlCol="0">
            <a:spAutoFit/>
          </a:bodyPr>
          <a:lstStyle/>
          <a:p>
            <a:r>
              <a:rPr lang="en-US" sz="7200" b="1" dirty="0">
                <a:solidFill>
                  <a:schemeClr val="accent5">
                    <a:lumMod val="50000"/>
                  </a:schemeClr>
                </a:solidFill>
                <a:latin typeface="+mn-lt"/>
                <a:ea typeface="Tahoma" panose="020B0604030504040204" pitchFamily="34" charset="0"/>
                <a:cs typeface="Tahoma" panose="020B0604030504040204" pitchFamily="34" charset="0"/>
              </a:rPr>
              <a:t>Company Polices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09 Employee Assistance Program Stock Photos and Images - 123RF">
            <a:extLst>
              <a:ext uri="{FF2B5EF4-FFF2-40B4-BE49-F238E27FC236}">
                <a16:creationId xmlns:a16="http://schemas.microsoft.com/office/drawing/2014/main" id="{956E8AEB-CBD8-F22E-4282-8E07839E1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087" y="291287"/>
            <a:ext cx="4714875" cy="31432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employer clipart - Clip Art Library">
            <a:extLst>
              <a:ext uri="{FF2B5EF4-FFF2-40B4-BE49-F238E27FC236}">
                <a16:creationId xmlns:a16="http://schemas.microsoft.com/office/drawing/2014/main" id="{D567D50D-CC5E-D2A5-CFF9-D3E52A6AA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50588"/>
            <a:ext cx="2082888" cy="15601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student and teacher interview - Clip Art Library">
            <a:extLst>
              <a:ext uri="{FF2B5EF4-FFF2-40B4-BE49-F238E27FC236}">
                <a16:creationId xmlns:a16="http://schemas.microsoft.com/office/drawing/2014/main" id="{0F8EF259-6D47-23D4-EFB6-14ADE684A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742" y="2654459"/>
            <a:ext cx="2600258" cy="15601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951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body" sz="half" idx="1"/>
          </p:nvPr>
        </p:nvSpPr>
        <p:spPr>
          <a:xfrm>
            <a:off x="496672" y="1773918"/>
            <a:ext cx="8425543" cy="2883976"/>
          </a:xfrm>
          <a:extLst>
            <a:ext uri="{909E8E84-426E-40dd-AFC4-6F175D3DCCD1}"/>
          </a:extLst>
        </p:spPr>
        <p:txBody>
          <a:bodyPr rtlCol="0">
            <a:normAutofit fontScale="85000" lnSpcReduction="20000"/>
          </a:bodyPr>
          <a:lstStyle/>
          <a:p>
            <a:pPr marL="0" indent="0" defTabSz="517922" eaLnBrk="1" fontAlgn="auto" hangingPunct="1">
              <a:spcBef>
                <a:spcPct val="0"/>
              </a:spcBef>
              <a:spcAft>
                <a:spcPts val="0"/>
              </a:spcAft>
              <a:buClr>
                <a:srgbClr val="FF0000"/>
              </a:buClr>
              <a:buFont typeface="Arial"/>
              <a:buNone/>
              <a:defRPr/>
            </a:pPr>
            <a:r>
              <a:rPr lang="en-US" altLang="en-US" dirty="0">
                <a:solidFill>
                  <a:schemeClr val="accent1">
                    <a:lumMod val="75000"/>
                  </a:schemeClr>
                </a:solidFill>
                <a:latin typeface="Verdana" panose="020B0604030504040204" pitchFamily="34" charset="0"/>
              </a:rPr>
              <a:t>Plan ahead.. Is this HR, supervisor or responsibility of someone else?</a:t>
            </a:r>
          </a:p>
          <a:p>
            <a:pPr marL="0" indent="0" defTabSz="517922" eaLnBrk="1" fontAlgn="auto" hangingPunct="1">
              <a:spcBef>
                <a:spcPct val="0"/>
              </a:spcBef>
              <a:spcAft>
                <a:spcPts val="0"/>
              </a:spcAft>
              <a:buClr>
                <a:srgbClr val="FF0000"/>
              </a:buClr>
              <a:buFont typeface="Arial"/>
              <a:buNone/>
              <a:defRPr/>
            </a:pPr>
            <a:endParaRPr lang="en-US" altLang="en-US"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r>
              <a:rPr lang="en-US" altLang="en-US" dirty="0">
                <a:solidFill>
                  <a:schemeClr val="accent1">
                    <a:lumMod val="75000"/>
                  </a:schemeClr>
                </a:solidFill>
                <a:latin typeface="Verdana" panose="020B0604030504040204" pitchFamily="34" charset="0"/>
              </a:rPr>
              <a:t>Have HR representative present during the conversation</a:t>
            </a:r>
          </a:p>
          <a:p>
            <a:pPr marL="0" indent="0" defTabSz="517922" eaLnBrk="1" fontAlgn="auto" hangingPunct="1">
              <a:spcBef>
                <a:spcPct val="0"/>
              </a:spcBef>
              <a:spcAft>
                <a:spcPts val="0"/>
              </a:spcAft>
              <a:buClr>
                <a:srgbClr val="FF0000"/>
              </a:buClr>
              <a:buFont typeface="Arial"/>
              <a:buNone/>
              <a:defRPr/>
            </a:pPr>
            <a:endParaRPr lang="en-US" altLang="en-US"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endParaRPr lang="en-US" altLang="en-US"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endParaRPr lang="en-US" altLang="en-US"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r>
              <a:rPr lang="en-US" altLang="en-US" dirty="0">
                <a:solidFill>
                  <a:schemeClr val="accent1">
                    <a:lumMod val="75000"/>
                  </a:schemeClr>
                </a:solidFill>
                <a:latin typeface="Verdana" panose="020B0604030504040204" pitchFamily="34" charset="0"/>
              </a:rPr>
              <a:t>“We observed”. . .</a:t>
            </a:r>
          </a:p>
          <a:p>
            <a:pPr marL="171446" indent="-171446" defTabSz="517922" eaLnBrk="1" fontAlgn="auto" hangingPunct="1">
              <a:spcBef>
                <a:spcPct val="0"/>
              </a:spcBef>
              <a:spcAft>
                <a:spcPts val="0"/>
              </a:spcAft>
              <a:buClr>
                <a:srgbClr val="FF0000"/>
              </a:buClr>
              <a:buFont typeface="Wingdings" panose="05000000000000000000" pitchFamily="2" charset="2"/>
              <a:buChar char="J"/>
              <a:defRPr/>
            </a:pPr>
            <a:endParaRPr lang="en-US" altLang="en-US"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r>
              <a:rPr lang="en-US" altLang="en-US" dirty="0">
                <a:solidFill>
                  <a:schemeClr val="accent1">
                    <a:lumMod val="75000"/>
                  </a:schemeClr>
                </a:solidFill>
                <a:latin typeface="Verdana" panose="020B0604030504040204" pitchFamily="34" charset="0"/>
              </a:rPr>
              <a:t>Appearances</a:t>
            </a:r>
          </a:p>
          <a:p>
            <a:pPr marL="171446" indent="-171446" defTabSz="517922" eaLnBrk="1" fontAlgn="auto" hangingPunct="1">
              <a:spcBef>
                <a:spcPct val="0"/>
              </a:spcBef>
              <a:spcAft>
                <a:spcPts val="0"/>
              </a:spcAft>
              <a:buClr>
                <a:srgbClr val="FF0000"/>
              </a:buClr>
              <a:buFont typeface="Wingdings" panose="05000000000000000000" pitchFamily="2" charset="2"/>
              <a:buChar char="J"/>
              <a:defRPr/>
            </a:pPr>
            <a:endParaRPr lang="en-US" altLang="en-US"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r>
              <a:rPr lang="en-US" altLang="en-US" dirty="0">
                <a:solidFill>
                  <a:schemeClr val="accent1">
                    <a:lumMod val="75000"/>
                  </a:schemeClr>
                </a:solidFill>
                <a:latin typeface="Verdana" panose="020B0604030504040204" pitchFamily="34" charset="0"/>
              </a:rPr>
              <a:t>Describe behavior – be specific</a:t>
            </a:r>
          </a:p>
          <a:p>
            <a:pPr marL="0" indent="0" defTabSz="517922" eaLnBrk="1" fontAlgn="auto" hangingPunct="1">
              <a:spcBef>
                <a:spcPct val="0"/>
              </a:spcBef>
              <a:spcAft>
                <a:spcPts val="0"/>
              </a:spcAft>
              <a:buClr>
                <a:srgbClr val="FF0000"/>
              </a:buClr>
              <a:buFont typeface="Arial"/>
              <a:buNone/>
              <a:defRPr/>
            </a:pPr>
            <a:endParaRPr lang="en-US" altLang="en-US" sz="1800" i="1" u="sng" dirty="0">
              <a:solidFill>
                <a:schemeClr val="accent1">
                  <a:lumMod val="75000"/>
                </a:schemeClr>
              </a:solidFill>
              <a:latin typeface="Verdana" panose="020B0604030504040204" pitchFamily="34" charset="0"/>
            </a:endParaRPr>
          </a:p>
          <a:p>
            <a:pPr marL="0" indent="0" defTabSz="517922" eaLnBrk="1" fontAlgn="auto" hangingPunct="1">
              <a:spcBef>
                <a:spcPct val="0"/>
              </a:spcBef>
              <a:spcAft>
                <a:spcPts val="0"/>
              </a:spcAft>
              <a:buClr>
                <a:srgbClr val="FF0000"/>
              </a:buClr>
              <a:buFont typeface="Arial"/>
              <a:buNone/>
              <a:defRPr/>
            </a:pPr>
            <a:r>
              <a:rPr lang="en-US" altLang="en-US" dirty="0">
                <a:solidFill>
                  <a:schemeClr val="accent1">
                    <a:lumMod val="75000"/>
                  </a:schemeClr>
                </a:solidFill>
                <a:latin typeface="Verdana" panose="020B0604030504040204" pitchFamily="34" charset="0"/>
              </a:rPr>
              <a:t>Express concern </a:t>
            </a:r>
          </a:p>
        </p:txBody>
      </p:sp>
      <p:sp>
        <p:nvSpPr>
          <p:cNvPr id="247812" name="Text Box 4"/>
          <p:cNvSpPr txBox="1">
            <a:spLocks noChangeArrowheads="1"/>
          </p:cNvSpPr>
          <p:nvPr/>
        </p:nvSpPr>
        <p:spPr bwMode="auto">
          <a:xfrm>
            <a:off x="367392" y="234950"/>
            <a:ext cx="8425543" cy="132397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eaLnBrk="0" hangingPunct="0">
              <a:spcBef>
                <a:spcPct val="50000"/>
              </a:spcBef>
              <a:defRPr/>
            </a:pPr>
            <a:r>
              <a:rPr lang="en-US" altLang="en-US" b="1" baseline="0" dirty="0">
                <a:solidFill>
                  <a:srgbClr val="002060"/>
                </a:solidFill>
                <a:latin typeface="+mn-lt"/>
                <a:ea typeface="ＭＳ Ｐゴシック" charset="0"/>
                <a:cs typeface="+mn-cs"/>
              </a:rPr>
              <a:t>Suggestions When Talking With Employees</a:t>
            </a:r>
          </a:p>
        </p:txBody>
      </p:sp>
      <p:sp>
        <p:nvSpPr>
          <p:cNvPr id="229381" name="AutoShape 5"/>
          <p:cNvSpPr>
            <a:spLocks noChangeAspect="1" noChangeArrowheads="1" noTextEdit="1"/>
          </p:cNvSpPr>
          <p:nvPr/>
        </p:nvSpPr>
        <p:spPr bwMode="auto">
          <a:xfrm>
            <a:off x="1428750" y="800100"/>
            <a:ext cx="1373188" cy="765175"/>
          </a:xfrm>
          <a:prstGeom prst="rect">
            <a:avLst/>
          </a:prstGeom>
          <a:noFill/>
          <a:ln w="9525">
            <a:noFill/>
            <a:miter lim="800000"/>
            <a:headEnd/>
            <a:tailEnd/>
          </a:ln>
        </p:spPr>
        <p:txBody>
          <a:bodyPr/>
          <a:lstStyle/>
          <a:p>
            <a:endParaRPr lang="en-US" dirty="0"/>
          </a:p>
        </p:txBody>
      </p:sp>
      <p:sp>
        <p:nvSpPr>
          <p:cNvPr id="229382" name="Freeform 6"/>
          <p:cNvSpPr>
            <a:spLocks/>
          </p:cNvSpPr>
          <p:nvPr/>
        </p:nvSpPr>
        <p:spPr bwMode="auto">
          <a:xfrm>
            <a:off x="2800350" y="1198563"/>
            <a:ext cx="1588" cy="1587"/>
          </a:xfrm>
          <a:custGeom>
            <a:avLst/>
            <a:gdLst>
              <a:gd name="T0" fmla="*/ 0 w 1191"/>
              <a:gd name="T1" fmla="*/ 0 h 1"/>
              <a:gd name="T2" fmla="*/ 0 w 1191"/>
              <a:gd name="T3" fmla="*/ 1888530 h 1"/>
              <a:gd name="T4" fmla="*/ 0 w 1191"/>
              <a:gd name="T5" fmla="*/ 1888530 h 1"/>
              <a:gd name="T6" fmla="*/ 0 w 1191"/>
              <a:gd name="T7" fmla="*/ 1888530 h 1"/>
              <a:gd name="T8" fmla="*/ 0 w 1191"/>
              <a:gd name="T9" fmla="*/ 1888530 h 1"/>
              <a:gd name="T10" fmla="*/ 0 w 1191"/>
              <a:gd name="T11" fmla="*/ 1888530 h 1"/>
              <a:gd name="T12" fmla="*/ 0 w 1191"/>
              <a:gd name="T13" fmla="*/ 0 h 1"/>
              <a:gd name="T14" fmla="*/ 0 60000 65536"/>
              <a:gd name="T15" fmla="*/ 0 60000 65536"/>
              <a:gd name="T16" fmla="*/ 0 60000 65536"/>
              <a:gd name="T17" fmla="*/ 0 60000 65536"/>
              <a:gd name="T18" fmla="*/ 0 60000 65536"/>
              <a:gd name="T19" fmla="*/ 0 60000 65536"/>
              <a:gd name="T20" fmla="*/ 0 60000 65536"/>
              <a:gd name="T21" fmla="*/ 0 w 1191"/>
              <a:gd name="T22" fmla="*/ 0 h 1"/>
              <a:gd name="T23" fmla="*/ 1191 w 119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1" h="1">
                <a:moveTo>
                  <a:pt x="0" y="0"/>
                </a:moveTo>
                <a:lnTo>
                  <a:pt x="0" y="1"/>
                </a:lnTo>
                <a:lnTo>
                  <a:pt x="0" y="0"/>
                </a:lnTo>
                <a:close/>
              </a:path>
            </a:pathLst>
          </a:custGeom>
          <a:solidFill>
            <a:srgbClr val="000000"/>
          </a:solidFill>
          <a:ln w="9525">
            <a:noFill/>
            <a:round/>
            <a:headEnd/>
            <a:tailEnd/>
          </a:ln>
        </p:spPr>
        <p:txBody>
          <a:bodyPr/>
          <a:lstStyle/>
          <a:p>
            <a:endParaRPr lang="en-US" dirty="0"/>
          </a:p>
        </p:txBody>
      </p:sp>
      <p:sp>
        <p:nvSpPr>
          <p:cNvPr id="229383" name="Freeform 7"/>
          <p:cNvSpPr>
            <a:spLocks/>
          </p:cNvSpPr>
          <p:nvPr/>
        </p:nvSpPr>
        <p:spPr bwMode="auto">
          <a:xfrm>
            <a:off x="2800350" y="1198563"/>
            <a:ext cx="1588" cy="0"/>
          </a:xfrm>
          <a:custGeom>
            <a:avLst/>
            <a:gdLst>
              <a:gd name="T0" fmla="*/ 0 w 1191"/>
              <a:gd name="T1" fmla="*/ 0 h 1"/>
              <a:gd name="T2" fmla="*/ 0 w 1191"/>
              <a:gd name="T3" fmla="*/ 0 h 1"/>
              <a:gd name="T4" fmla="*/ 0 w 1191"/>
              <a:gd name="T5" fmla="*/ 0 h 1"/>
              <a:gd name="T6" fmla="*/ 0 w 1191"/>
              <a:gd name="T7" fmla="*/ 0 h 1"/>
              <a:gd name="T8" fmla="*/ 0 w 1191"/>
              <a:gd name="T9" fmla="*/ 0 h 1"/>
              <a:gd name="T10" fmla="*/ 0 w 1191"/>
              <a:gd name="T11" fmla="*/ 0 h 1"/>
              <a:gd name="T12" fmla="*/ 0 w 1191"/>
              <a:gd name="T13" fmla="*/ 0 h 1"/>
              <a:gd name="T14" fmla="*/ 0 60000 65536"/>
              <a:gd name="T15" fmla="*/ 0 60000 65536"/>
              <a:gd name="T16" fmla="*/ 0 60000 65536"/>
              <a:gd name="T17" fmla="*/ 0 60000 65536"/>
              <a:gd name="T18" fmla="*/ 0 60000 65536"/>
              <a:gd name="T19" fmla="*/ 0 60000 65536"/>
              <a:gd name="T20" fmla="*/ 0 60000 65536"/>
              <a:gd name="T21" fmla="*/ 0 w 1191"/>
              <a:gd name="T22" fmla="*/ 0 h 1"/>
              <a:gd name="T23" fmla="*/ 1191 w 1191"/>
              <a:gd name="T24" fmla="*/ 0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1" h="1">
                <a:moveTo>
                  <a:pt x="0" y="1"/>
                </a:moveTo>
                <a:lnTo>
                  <a:pt x="0" y="0"/>
                </a:lnTo>
                <a:lnTo>
                  <a:pt x="0" y="1"/>
                </a:lnTo>
                <a:close/>
              </a:path>
            </a:pathLst>
          </a:custGeom>
          <a:solidFill>
            <a:srgbClr val="000000"/>
          </a:solidFill>
          <a:ln w="9525">
            <a:noFill/>
            <a:round/>
            <a:headEnd/>
            <a:tailEnd/>
          </a:ln>
        </p:spPr>
        <p:txBody>
          <a:bodyPr/>
          <a:lstStyle/>
          <a:p>
            <a:endParaRPr lang="en-US" dirty="0"/>
          </a:p>
        </p:txBody>
      </p:sp>
      <p:pic>
        <p:nvPicPr>
          <p:cNvPr id="3076" name="Picture 4" descr="kfc interview questions and answers - Clip Art Library">
            <a:extLst>
              <a:ext uri="{FF2B5EF4-FFF2-40B4-BE49-F238E27FC236}">
                <a16:creationId xmlns:a16="http://schemas.microsoft.com/office/drawing/2014/main" id="{546BE6C5-4540-81BF-1650-25D523540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840" y="2571750"/>
            <a:ext cx="2305050" cy="199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4"/>
          <p:cNvSpPr>
            <a:spLocks noGrp="1"/>
          </p:cNvSpPr>
          <p:nvPr>
            <p:ph type="title" idx="4294967295"/>
          </p:nvPr>
        </p:nvSpPr>
        <p:spPr>
          <a:xfrm>
            <a:off x="261256" y="486910"/>
            <a:ext cx="8784771" cy="993775"/>
          </a:xfrm>
        </p:spPr>
        <p:txBody>
          <a:bodyPr/>
          <a:lstStyle/>
          <a:p>
            <a:pPr eaLnBrk="1" hangingPunct="1"/>
            <a:r>
              <a:rPr lang="en-US" altLang="en-US" sz="4000" dirty="0">
                <a:solidFill>
                  <a:srgbClr val="00396D"/>
                </a:solidFill>
                <a:latin typeface="Calibri" pitchFamily="34" charset="0"/>
              </a:rPr>
              <a:t>Words Which May Result in a Negative Reaction </a:t>
            </a:r>
            <a:br>
              <a:rPr lang="en-US" altLang="en-US" sz="4000" dirty="0">
                <a:solidFill>
                  <a:srgbClr val="00396D"/>
                </a:solidFill>
                <a:latin typeface="Calibri" pitchFamily="34" charset="0"/>
              </a:rPr>
            </a:br>
            <a:endParaRPr lang="en-US" sz="3600" dirty="0">
              <a:solidFill>
                <a:srgbClr val="00396D"/>
              </a:solidFill>
              <a:latin typeface="Calibri" pitchFamily="34" charset="0"/>
            </a:endParaRPr>
          </a:p>
        </p:txBody>
      </p:sp>
      <p:sp>
        <p:nvSpPr>
          <p:cNvPr id="9" name="Content Placeholder 5"/>
          <p:cNvSpPr>
            <a:spLocks noGrp="1"/>
          </p:cNvSpPr>
          <p:nvPr>
            <p:ph sz="half" idx="4294967295"/>
          </p:nvPr>
        </p:nvSpPr>
        <p:spPr>
          <a:xfrm>
            <a:off x="438625" y="1480685"/>
            <a:ext cx="2520950" cy="2247900"/>
          </a:xfrm>
        </p:spPr>
        <p:txBody>
          <a:bodyPr rtlCol="0">
            <a:noAutofit/>
          </a:bodyPr>
          <a:lstStyle/>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Diagnosed</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Drugs</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Loaded</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High</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Drunk</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Suspect</a:t>
            </a:r>
          </a:p>
          <a:p>
            <a:pPr marL="171446" indent="-171446" defTabSz="685783" fontAlgn="auto">
              <a:spcAft>
                <a:spcPts val="0"/>
              </a:spcAft>
              <a:buFont typeface="Arial"/>
              <a:buChar char="•"/>
              <a:defRPr/>
            </a:pPr>
            <a:endParaRPr lang="en-US" altLang="en-US" sz="2800" b="1" dirty="0"/>
          </a:p>
        </p:txBody>
      </p:sp>
      <p:sp>
        <p:nvSpPr>
          <p:cNvPr id="10" name="Content Placeholder 6"/>
          <p:cNvSpPr>
            <a:spLocks noGrp="1"/>
          </p:cNvSpPr>
          <p:nvPr>
            <p:ph sz="half" idx="4294967295"/>
          </p:nvPr>
        </p:nvSpPr>
        <p:spPr>
          <a:xfrm>
            <a:off x="6180364" y="1754641"/>
            <a:ext cx="2963636" cy="1908175"/>
          </a:xfrm>
        </p:spPr>
        <p:txBody>
          <a:bodyPr rtlCol="0">
            <a:noAutofit/>
          </a:bodyPr>
          <a:lstStyle/>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Arrest</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Out of Control</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Crazy</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Jail</a:t>
            </a:r>
          </a:p>
          <a:p>
            <a:pPr marL="0" indent="0" defTabSz="685783" eaLnBrk="1" fontAlgn="auto" hangingPunct="1">
              <a:spcBef>
                <a:spcPct val="15000"/>
              </a:spcBef>
              <a:spcAft>
                <a:spcPts val="0"/>
              </a:spcAft>
              <a:buClr>
                <a:srgbClr val="00478A"/>
              </a:buClr>
              <a:buFont typeface="Arial"/>
              <a:buChar char="•"/>
              <a:defRPr/>
            </a:pPr>
            <a:r>
              <a:rPr lang="en-US" altLang="en-US" sz="2800" dirty="0">
                <a:solidFill>
                  <a:schemeClr val="accent1">
                    <a:lumMod val="75000"/>
                  </a:schemeClr>
                </a:solidFill>
                <a:latin typeface="Verdana" panose="020B0604030504040204" pitchFamily="34" charset="0"/>
              </a:rPr>
              <a:t> Others?</a:t>
            </a:r>
          </a:p>
          <a:p>
            <a:pPr marL="171446" indent="-171446" defTabSz="685783" eaLnBrk="1" fontAlgn="auto" hangingPunct="1">
              <a:spcAft>
                <a:spcPts val="0"/>
              </a:spcAft>
              <a:buFont typeface="Arial"/>
              <a:buChar char="•"/>
              <a:defRPr/>
            </a:pPr>
            <a:endParaRPr lang="en-US" sz="2800" dirty="0"/>
          </a:p>
        </p:txBody>
      </p:sp>
      <p:sp>
        <p:nvSpPr>
          <p:cNvPr id="230406" name="Freeform 9"/>
          <p:cNvSpPr>
            <a:spLocks/>
          </p:cNvSpPr>
          <p:nvPr/>
        </p:nvSpPr>
        <p:spPr bwMode="auto">
          <a:xfrm>
            <a:off x="2611438" y="1812925"/>
            <a:ext cx="179387" cy="179388"/>
          </a:xfrm>
          <a:custGeom>
            <a:avLst/>
            <a:gdLst>
              <a:gd name="T0" fmla="*/ 0 w 303"/>
              <a:gd name="T1" fmla="*/ 53044377 h 303"/>
              <a:gd name="T2" fmla="*/ 702747 w 303"/>
              <a:gd name="T3" fmla="*/ 42505485 h 303"/>
              <a:gd name="T4" fmla="*/ 4215298 w 303"/>
              <a:gd name="T5" fmla="*/ 32318254 h 303"/>
              <a:gd name="T6" fmla="*/ 8782265 w 303"/>
              <a:gd name="T7" fmla="*/ 23184863 h 303"/>
              <a:gd name="T8" fmla="*/ 15456290 w 303"/>
              <a:gd name="T9" fmla="*/ 15105297 h 303"/>
              <a:gd name="T10" fmla="*/ 19320510 w 303"/>
              <a:gd name="T11" fmla="*/ 11943807 h 303"/>
              <a:gd name="T12" fmla="*/ 23184734 w 303"/>
              <a:gd name="T13" fmla="*/ 8430643 h 303"/>
              <a:gd name="T14" fmla="*/ 28102777 w 303"/>
              <a:gd name="T15" fmla="*/ 5971903 h 303"/>
              <a:gd name="T16" fmla="*/ 32669151 w 303"/>
              <a:gd name="T17" fmla="*/ 3864242 h 303"/>
              <a:gd name="T18" fmla="*/ 37938272 w 303"/>
              <a:gd name="T19" fmla="*/ 1756581 h 303"/>
              <a:gd name="T20" fmla="*/ 42505248 w 303"/>
              <a:gd name="T21" fmla="*/ 351079 h 303"/>
              <a:gd name="T22" fmla="*/ 48125446 w 303"/>
              <a:gd name="T23" fmla="*/ 0 h 303"/>
              <a:gd name="T24" fmla="*/ 53395159 w 303"/>
              <a:gd name="T25" fmla="*/ 0 h 303"/>
              <a:gd name="T26" fmla="*/ 58664280 w 303"/>
              <a:gd name="T27" fmla="*/ 0 h 303"/>
              <a:gd name="T28" fmla="*/ 63933401 w 303"/>
              <a:gd name="T29" fmla="*/ 351079 h 303"/>
              <a:gd name="T30" fmla="*/ 69202522 w 303"/>
              <a:gd name="T31" fmla="*/ 1756581 h 303"/>
              <a:gd name="T32" fmla="*/ 73769488 w 303"/>
              <a:gd name="T33" fmla="*/ 3864242 h 303"/>
              <a:gd name="T34" fmla="*/ 78687550 w 303"/>
              <a:gd name="T35" fmla="*/ 5971903 h 303"/>
              <a:gd name="T36" fmla="*/ 83253925 w 303"/>
              <a:gd name="T37" fmla="*/ 8430643 h 303"/>
              <a:gd name="T38" fmla="*/ 87118144 w 303"/>
              <a:gd name="T39" fmla="*/ 11943807 h 303"/>
              <a:gd name="T40" fmla="*/ 91333441 w 303"/>
              <a:gd name="T41" fmla="*/ 15105297 h 303"/>
              <a:gd name="T42" fmla="*/ 98008055 w 303"/>
              <a:gd name="T43" fmla="*/ 23184863 h 303"/>
              <a:gd name="T44" fmla="*/ 102574430 w 303"/>
              <a:gd name="T45" fmla="*/ 32318254 h 303"/>
              <a:gd name="T46" fmla="*/ 105735902 w 303"/>
              <a:gd name="T47" fmla="*/ 42505485 h 303"/>
              <a:gd name="T48" fmla="*/ 106438649 w 303"/>
              <a:gd name="T49" fmla="*/ 53044377 h 303"/>
              <a:gd name="T50" fmla="*/ 105384825 w 303"/>
              <a:gd name="T51" fmla="*/ 63582678 h 303"/>
              <a:gd name="T52" fmla="*/ 102574430 w 303"/>
              <a:gd name="T53" fmla="*/ 73769900 h 303"/>
              <a:gd name="T54" fmla="*/ 97305309 w 303"/>
              <a:gd name="T55" fmla="*/ 82903901 h 303"/>
              <a:gd name="T56" fmla="*/ 91333441 w 303"/>
              <a:gd name="T57" fmla="*/ 90280712 h 303"/>
              <a:gd name="T58" fmla="*/ 83253925 w 303"/>
              <a:gd name="T59" fmla="*/ 96955364 h 303"/>
              <a:gd name="T60" fmla="*/ 73769488 w 303"/>
              <a:gd name="T61" fmla="*/ 102224514 h 303"/>
              <a:gd name="T62" fmla="*/ 63933401 w 303"/>
              <a:gd name="T63" fmla="*/ 105034925 h 303"/>
              <a:gd name="T64" fmla="*/ 53395159 w 303"/>
              <a:gd name="T65" fmla="*/ 106439834 h 303"/>
              <a:gd name="T66" fmla="*/ 48125446 w 303"/>
              <a:gd name="T67" fmla="*/ 106439834 h 303"/>
              <a:gd name="T68" fmla="*/ 42505248 w 303"/>
              <a:gd name="T69" fmla="*/ 105737084 h 303"/>
              <a:gd name="T70" fmla="*/ 37938272 w 303"/>
              <a:gd name="T71" fmla="*/ 104332174 h 303"/>
              <a:gd name="T72" fmla="*/ 32669151 w 303"/>
              <a:gd name="T73" fmla="*/ 102224514 h 303"/>
              <a:gd name="T74" fmla="*/ 28102777 w 303"/>
              <a:gd name="T75" fmla="*/ 100467933 h 303"/>
              <a:gd name="T76" fmla="*/ 23184734 w 303"/>
              <a:gd name="T77" fmla="*/ 97657522 h 303"/>
              <a:gd name="T78" fmla="*/ 19320510 w 303"/>
              <a:gd name="T79" fmla="*/ 94496032 h 303"/>
              <a:gd name="T80" fmla="*/ 15456290 w 303"/>
              <a:gd name="T81" fmla="*/ 90983463 h 303"/>
              <a:gd name="T82" fmla="*/ 8782265 w 303"/>
              <a:gd name="T83" fmla="*/ 82903901 h 303"/>
              <a:gd name="T84" fmla="*/ 4215298 w 303"/>
              <a:gd name="T85" fmla="*/ 73769900 h 303"/>
              <a:gd name="T86" fmla="*/ 702747 w 303"/>
              <a:gd name="T87" fmla="*/ 63582678 h 303"/>
              <a:gd name="T88" fmla="*/ 0 w 303"/>
              <a:gd name="T89" fmla="*/ 53044377 h 3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3"/>
              <a:gd name="T136" fmla="*/ 0 h 303"/>
              <a:gd name="T137" fmla="*/ 303 w 303"/>
              <a:gd name="T138" fmla="*/ 303 h 3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3" h="303">
                <a:moveTo>
                  <a:pt x="0" y="151"/>
                </a:moveTo>
                <a:lnTo>
                  <a:pt x="2" y="121"/>
                </a:lnTo>
                <a:lnTo>
                  <a:pt x="12" y="92"/>
                </a:lnTo>
                <a:lnTo>
                  <a:pt x="25" y="66"/>
                </a:lnTo>
                <a:lnTo>
                  <a:pt x="44" y="43"/>
                </a:lnTo>
                <a:lnTo>
                  <a:pt x="55" y="34"/>
                </a:lnTo>
                <a:lnTo>
                  <a:pt x="66" y="24"/>
                </a:lnTo>
                <a:lnTo>
                  <a:pt x="80" y="17"/>
                </a:lnTo>
                <a:lnTo>
                  <a:pt x="93" y="11"/>
                </a:lnTo>
                <a:lnTo>
                  <a:pt x="108" y="5"/>
                </a:lnTo>
                <a:lnTo>
                  <a:pt x="121" y="1"/>
                </a:lnTo>
                <a:lnTo>
                  <a:pt x="137" y="0"/>
                </a:lnTo>
                <a:lnTo>
                  <a:pt x="152" y="0"/>
                </a:lnTo>
                <a:lnTo>
                  <a:pt x="167" y="0"/>
                </a:lnTo>
                <a:lnTo>
                  <a:pt x="182" y="1"/>
                </a:lnTo>
                <a:lnTo>
                  <a:pt x="197" y="5"/>
                </a:lnTo>
                <a:lnTo>
                  <a:pt x="210" y="11"/>
                </a:lnTo>
                <a:lnTo>
                  <a:pt x="224" y="17"/>
                </a:lnTo>
                <a:lnTo>
                  <a:pt x="237" y="24"/>
                </a:lnTo>
                <a:lnTo>
                  <a:pt x="248" y="34"/>
                </a:lnTo>
                <a:lnTo>
                  <a:pt x="260" y="43"/>
                </a:lnTo>
                <a:lnTo>
                  <a:pt x="279" y="66"/>
                </a:lnTo>
                <a:lnTo>
                  <a:pt x="292" y="92"/>
                </a:lnTo>
                <a:lnTo>
                  <a:pt x="301" y="121"/>
                </a:lnTo>
                <a:lnTo>
                  <a:pt x="303" y="151"/>
                </a:lnTo>
                <a:lnTo>
                  <a:pt x="300" y="181"/>
                </a:lnTo>
                <a:lnTo>
                  <a:pt x="292" y="210"/>
                </a:lnTo>
                <a:lnTo>
                  <a:pt x="277" y="236"/>
                </a:lnTo>
                <a:lnTo>
                  <a:pt x="260" y="257"/>
                </a:lnTo>
                <a:lnTo>
                  <a:pt x="237" y="276"/>
                </a:lnTo>
                <a:lnTo>
                  <a:pt x="210" y="291"/>
                </a:lnTo>
                <a:lnTo>
                  <a:pt x="182" y="299"/>
                </a:lnTo>
                <a:lnTo>
                  <a:pt x="152" y="303"/>
                </a:lnTo>
                <a:lnTo>
                  <a:pt x="137" y="303"/>
                </a:lnTo>
                <a:lnTo>
                  <a:pt x="121" y="301"/>
                </a:lnTo>
                <a:lnTo>
                  <a:pt x="108" y="297"/>
                </a:lnTo>
                <a:lnTo>
                  <a:pt x="93" y="291"/>
                </a:lnTo>
                <a:lnTo>
                  <a:pt x="80" y="286"/>
                </a:lnTo>
                <a:lnTo>
                  <a:pt x="66" y="278"/>
                </a:lnTo>
                <a:lnTo>
                  <a:pt x="55" y="269"/>
                </a:lnTo>
                <a:lnTo>
                  <a:pt x="44" y="259"/>
                </a:lnTo>
                <a:lnTo>
                  <a:pt x="25" y="236"/>
                </a:lnTo>
                <a:lnTo>
                  <a:pt x="12" y="210"/>
                </a:lnTo>
                <a:lnTo>
                  <a:pt x="2" y="181"/>
                </a:lnTo>
                <a:lnTo>
                  <a:pt x="0" y="151"/>
                </a:lnTo>
                <a:close/>
              </a:path>
            </a:pathLst>
          </a:custGeom>
          <a:solidFill>
            <a:srgbClr val="FFFFFF"/>
          </a:solidFill>
          <a:ln w="9525">
            <a:noFill/>
            <a:round/>
            <a:headEnd/>
            <a:tailEnd/>
          </a:ln>
        </p:spPr>
        <p:txBody>
          <a:bodyPr/>
          <a:lstStyle/>
          <a:p>
            <a:endParaRPr lang="en-US" dirty="0"/>
          </a:p>
        </p:txBody>
      </p:sp>
      <p:pic>
        <p:nvPicPr>
          <p:cNvPr id="7" name="Picture 2" descr="Cartoon Boss Talking To Employee Clipart - Boss Talking To Employee, HD Png  Download - kindpng">
            <a:extLst>
              <a:ext uri="{FF2B5EF4-FFF2-40B4-BE49-F238E27FC236}">
                <a16:creationId xmlns:a16="http://schemas.microsoft.com/office/drawing/2014/main" id="{48E7191D-1E59-4E88-FFC3-E1B42E95F9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324" y="1867673"/>
            <a:ext cx="2559355" cy="21931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 Placeholder 2"/>
          <p:cNvSpPr>
            <a:spLocks noGrp="1"/>
          </p:cNvSpPr>
          <p:nvPr>
            <p:ph type="body" sz="quarter" idx="10"/>
          </p:nvPr>
        </p:nvSpPr>
        <p:spPr>
          <a:xfrm>
            <a:off x="1014412" y="40821"/>
            <a:ext cx="7543800" cy="3505200"/>
          </a:xfrm>
        </p:spPr>
        <p:txBody>
          <a:bodyPr/>
          <a:lstStyle/>
          <a:p>
            <a:pPr eaLnBrk="1" hangingPunct="1"/>
            <a:endParaRPr lang="en-US" b="1" dirty="0">
              <a:solidFill>
                <a:srgbClr val="002060"/>
              </a:solidFill>
            </a:endParaRPr>
          </a:p>
          <a:p>
            <a:pPr eaLnBrk="1" hangingPunct="1"/>
            <a:r>
              <a:rPr lang="en-US" b="1" dirty="0">
                <a:solidFill>
                  <a:srgbClr val="002060"/>
                </a:solidFill>
              </a:rPr>
              <a:t>Questions Regarding </a:t>
            </a:r>
          </a:p>
          <a:p>
            <a:pPr eaLnBrk="1" hangingPunct="1"/>
            <a:r>
              <a:rPr lang="en-US" b="1" dirty="0">
                <a:solidFill>
                  <a:srgbClr val="002060"/>
                </a:solidFill>
              </a:rPr>
              <a:t>Contact With Employees?</a:t>
            </a:r>
          </a:p>
        </p:txBody>
      </p:sp>
      <p:pic>
        <p:nvPicPr>
          <p:cNvPr id="231426" name="Picture 4"/>
          <p:cNvPicPr>
            <a:picLocks noChangeAspect="1"/>
          </p:cNvPicPr>
          <p:nvPr/>
        </p:nvPicPr>
        <p:blipFill>
          <a:blip r:embed="rId2"/>
          <a:srcRect/>
          <a:stretch>
            <a:fillRect/>
          </a:stretch>
        </p:blipFill>
        <p:spPr bwMode="auto">
          <a:xfrm>
            <a:off x="3200400" y="2343150"/>
            <a:ext cx="3171825" cy="211455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srcRect/>
          <a:stretch>
            <a:fillRect/>
          </a:stretch>
        </p:blipFill>
        <p:spPr bwMode="auto">
          <a:xfrm>
            <a:off x="2706687" y="1195841"/>
            <a:ext cx="3408363" cy="3219450"/>
          </a:xfrm>
          <a:prstGeom prst="ellipse">
            <a:avLst/>
          </a:prstGeom>
          <a:ln>
            <a:noFill/>
          </a:ln>
          <a:effectLst>
            <a:softEdge rad="112500"/>
          </a:effectLst>
        </p:spPr>
      </p:pic>
      <p:sp>
        <p:nvSpPr>
          <p:cNvPr id="7" name="Rectangle 2"/>
          <p:cNvSpPr txBox="1">
            <a:spLocks noChangeArrowheads="1"/>
          </p:cNvSpPr>
          <p:nvPr/>
        </p:nvSpPr>
        <p:spPr>
          <a:xfrm>
            <a:off x="1260022" y="436563"/>
            <a:ext cx="6170613" cy="857250"/>
          </a:xfrm>
          <a:prstGeom prst="rect">
            <a:avLst/>
          </a:prstGeom>
          <a:noFill/>
          <a:ln/>
          <a:extLst>
            <a:ext uri="{909E8E84-426E-40dd-AFC4-6F175D3DCCD1}"/>
          </a:extLst>
        </p:spPr>
        <p:txBody>
          <a:bodyPr/>
          <a:lstStyle>
            <a:lvl1pPr algn="l" rtl="0" eaLnBrk="0" fontAlgn="base" hangingPunct="0">
              <a:lnSpc>
                <a:spcPts val="3800"/>
              </a:lnSpc>
              <a:spcBef>
                <a:spcPct val="0"/>
              </a:spcBef>
              <a:spcAft>
                <a:spcPct val="0"/>
              </a:spcAft>
              <a:defRPr sz="3600" baseline="0">
                <a:solidFill>
                  <a:srgbClr val="00478A"/>
                </a:solidFill>
                <a:latin typeface="+mj-lt"/>
                <a:ea typeface="ＭＳ Ｐゴシック" charset="0"/>
                <a:cs typeface="+mj-cs"/>
              </a:defRPr>
            </a:lvl1pPr>
            <a:lvl2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2pPr>
            <a:lvl3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3pPr>
            <a:lvl4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4pPr>
            <a:lvl5pPr algn="l" rtl="0" eaLnBrk="0" fontAlgn="base" hangingPunct="0">
              <a:lnSpc>
                <a:spcPts val="3800"/>
              </a:lnSpc>
              <a:spcBef>
                <a:spcPct val="0"/>
              </a:spcBef>
              <a:spcAft>
                <a:spcPct val="0"/>
              </a:spcAft>
              <a:defRPr sz="3600">
                <a:solidFill>
                  <a:srgbClr val="00478A"/>
                </a:solidFill>
                <a:latin typeface="Calibri" charset="0"/>
                <a:ea typeface="ＭＳ Ｐゴシック" charset="0"/>
              </a:defRPr>
            </a:lvl5pPr>
            <a:lvl6pPr marL="457200" algn="ctr" rtl="0" fontAlgn="base">
              <a:spcBef>
                <a:spcPct val="0"/>
              </a:spcBef>
              <a:spcAft>
                <a:spcPct val="0"/>
              </a:spcAft>
              <a:defRPr sz="4400" b="1">
                <a:solidFill>
                  <a:schemeClr val="bg1"/>
                </a:solidFill>
                <a:latin typeface="OfficinaSans" pitchFamily="2" charset="0"/>
              </a:defRPr>
            </a:lvl6pPr>
            <a:lvl7pPr marL="914400" algn="ctr" rtl="0" fontAlgn="base">
              <a:spcBef>
                <a:spcPct val="0"/>
              </a:spcBef>
              <a:spcAft>
                <a:spcPct val="0"/>
              </a:spcAft>
              <a:defRPr sz="4400" b="1">
                <a:solidFill>
                  <a:schemeClr val="bg1"/>
                </a:solidFill>
                <a:latin typeface="OfficinaSans" pitchFamily="2" charset="0"/>
              </a:defRPr>
            </a:lvl7pPr>
            <a:lvl8pPr marL="1371600" algn="ctr" rtl="0" fontAlgn="base">
              <a:spcBef>
                <a:spcPct val="0"/>
              </a:spcBef>
              <a:spcAft>
                <a:spcPct val="0"/>
              </a:spcAft>
              <a:defRPr sz="4400" b="1">
                <a:solidFill>
                  <a:schemeClr val="bg1"/>
                </a:solidFill>
                <a:latin typeface="OfficinaSans" pitchFamily="2" charset="0"/>
              </a:defRPr>
            </a:lvl8pPr>
            <a:lvl9pPr marL="1828800" algn="ctr" rtl="0" fontAlgn="base">
              <a:spcBef>
                <a:spcPct val="0"/>
              </a:spcBef>
              <a:spcAft>
                <a:spcPct val="0"/>
              </a:spcAft>
              <a:defRPr sz="4400" b="1">
                <a:solidFill>
                  <a:schemeClr val="bg1"/>
                </a:solidFill>
                <a:latin typeface="OfficinaSans" pitchFamily="2" charset="0"/>
              </a:defRPr>
            </a:lvl9pPr>
          </a:lstStyle>
          <a:p>
            <a:pPr>
              <a:defRPr/>
            </a:pPr>
            <a:r>
              <a:rPr lang="en-US" altLang="en-US" sz="4000" b="1" dirty="0">
                <a:solidFill>
                  <a:srgbClr val="002060"/>
                </a:solidFill>
                <a:latin typeface="+mn-lt"/>
              </a:rPr>
              <a:t>SESSION VI: References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841730" y="14708"/>
            <a:ext cx="7886700" cy="993775"/>
          </a:xfrm>
        </p:spPr>
        <p:txBody>
          <a:bodyPr rtlCol="0">
            <a:normAutofit/>
          </a:bodyPr>
          <a:lstStyle/>
          <a:p>
            <a:pPr defTabSz="685783" eaLnBrk="1" fontAlgn="auto" hangingPunct="1">
              <a:spcAft>
                <a:spcPts val="0"/>
              </a:spcAft>
              <a:defRPr/>
            </a:pPr>
            <a:r>
              <a:rPr lang="en-US" altLang="en-US" sz="4000" dirty="0">
                <a:solidFill>
                  <a:srgbClr val="00396D"/>
                </a:solidFill>
                <a:latin typeface="+mn-lt"/>
              </a:rPr>
              <a:t>Internet Resources</a:t>
            </a:r>
          </a:p>
        </p:txBody>
      </p:sp>
      <p:sp>
        <p:nvSpPr>
          <p:cNvPr id="233474" name="Rectangle 3"/>
          <p:cNvSpPr>
            <a:spLocks noGrp="1" noChangeArrowheads="1"/>
          </p:cNvSpPr>
          <p:nvPr>
            <p:ph idx="1"/>
          </p:nvPr>
        </p:nvSpPr>
        <p:spPr>
          <a:xfrm>
            <a:off x="212271" y="1008483"/>
            <a:ext cx="8670472" cy="3716338"/>
          </a:xfrm>
        </p:spPr>
        <p:txBody>
          <a:bodyPr/>
          <a:lstStyle/>
          <a:p>
            <a:pPr eaLnBrk="1" hangingPunct="1"/>
            <a:r>
              <a:rPr lang="en-US" altLang="en-US" sz="2000" dirty="0">
                <a:hlinkClick r:id="rId2"/>
              </a:rPr>
              <a:t>http://www.nida.nih.gov/</a:t>
            </a:r>
            <a:endParaRPr lang="en-US" altLang="en-US" sz="2000" dirty="0"/>
          </a:p>
          <a:p>
            <a:pPr marL="457200" lvl="1" indent="0" eaLnBrk="1" hangingPunct="1">
              <a:buFont typeface="Arial" charset="0"/>
              <a:buNone/>
            </a:pPr>
            <a:r>
              <a:rPr lang="en-US" altLang="en-US" sz="2000" dirty="0">
                <a:solidFill>
                  <a:srgbClr val="00396D"/>
                </a:solidFill>
              </a:rPr>
              <a:t>Specific pages about drugs of abuse, drug trends, and treatment options</a:t>
            </a:r>
          </a:p>
          <a:p>
            <a:pPr eaLnBrk="1" hangingPunct="1"/>
            <a:r>
              <a:rPr lang="en-US" altLang="en-US" sz="2000" dirty="0">
                <a:solidFill>
                  <a:srgbClr val="00396D"/>
                </a:solidFill>
                <a:hlinkClick r:id="rId3"/>
              </a:rPr>
              <a:t>http://www.erowid.org</a:t>
            </a:r>
            <a:endParaRPr lang="en-US" altLang="en-US" sz="2000" dirty="0">
              <a:solidFill>
                <a:srgbClr val="00396D"/>
              </a:solidFill>
            </a:endParaRPr>
          </a:p>
          <a:p>
            <a:pPr marL="457200" lvl="1" indent="0" eaLnBrk="1" hangingPunct="1">
              <a:buFont typeface="Arial" charset="0"/>
              <a:buNone/>
            </a:pPr>
            <a:r>
              <a:rPr lang="en-US" altLang="en-US" sz="2000" dirty="0">
                <a:solidFill>
                  <a:srgbClr val="00396D"/>
                </a:solidFill>
              </a:rPr>
              <a:t>Pro-drug site with drug information</a:t>
            </a:r>
          </a:p>
          <a:p>
            <a:pPr eaLnBrk="1" hangingPunct="1"/>
            <a:r>
              <a:rPr lang="en-US" altLang="en-US" sz="2000" dirty="0">
                <a:solidFill>
                  <a:srgbClr val="00396D"/>
                </a:solidFill>
                <a:hlinkClick r:id="rId4"/>
              </a:rPr>
              <a:t>http://www.nhtsa.dot.gov</a:t>
            </a:r>
            <a:endParaRPr lang="en-US" altLang="en-US" sz="2000" dirty="0">
              <a:solidFill>
                <a:srgbClr val="00396D"/>
              </a:solidFill>
            </a:endParaRPr>
          </a:p>
          <a:p>
            <a:pPr marL="457200" lvl="1" indent="0" eaLnBrk="1" hangingPunct="1">
              <a:buFont typeface="Arial" charset="0"/>
              <a:buNone/>
            </a:pPr>
            <a:r>
              <a:rPr lang="en-US" altLang="en-US" sz="2000" dirty="0">
                <a:solidFill>
                  <a:srgbClr val="00396D"/>
                </a:solidFill>
              </a:rPr>
              <a:t>Site for highway safety information, statistics</a:t>
            </a:r>
          </a:p>
          <a:p>
            <a:pPr eaLnBrk="1" hangingPunct="1"/>
            <a:r>
              <a:rPr lang="en-US" altLang="en-US" sz="2000" dirty="0">
                <a:solidFill>
                  <a:srgbClr val="00396D"/>
                </a:solidFill>
                <a:hlinkClick r:id="rId5"/>
              </a:rPr>
              <a:t>http://www.ndaa.org</a:t>
            </a:r>
            <a:r>
              <a:rPr lang="en-US" altLang="en-US" sz="2000" dirty="0">
                <a:solidFill>
                  <a:srgbClr val="00396D"/>
                </a:solidFill>
              </a:rPr>
              <a:t> </a:t>
            </a:r>
          </a:p>
          <a:p>
            <a:pPr marL="457200" lvl="1" indent="0" eaLnBrk="1" hangingPunct="1">
              <a:buFont typeface="Arial" charset="0"/>
              <a:buNone/>
            </a:pPr>
            <a:r>
              <a:rPr lang="en-US" altLang="en-US" sz="2000" dirty="0">
                <a:solidFill>
                  <a:srgbClr val="00396D"/>
                </a:solidFill>
              </a:rPr>
              <a:t>Legal issues, materials explaining drug assessment procedures in lay terms</a:t>
            </a:r>
          </a:p>
          <a:p>
            <a:pPr marL="0" indent="0" eaLnBrk="1" hangingPunct="1">
              <a:buNone/>
            </a:pPr>
            <a:endParaRPr lang="en-US" altLang="en-US" sz="2000" strike="sngStrike" dirty="0">
              <a:solidFill>
                <a:srgbClr val="00396D"/>
              </a:solidFill>
            </a:endParaRPr>
          </a:p>
          <a:p>
            <a:pPr eaLnBrk="1" hangingPunct="1"/>
            <a:endParaRPr lang="en-US" altLang="en-US" sz="2000" dirty="0">
              <a:solidFill>
                <a:srgbClr val="00396D"/>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85800" y="80962"/>
            <a:ext cx="7886700" cy="993775"/>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Printed</a:t>
            </a:r>
            <a:r>
              <a:rPr lang="en-US" altLang="en-US" sz="4000" dirty="0">
                <a:solidFill>
                  <a:srgbClr val="002060"/>
                </a:solidFill>
              </a:rPr>
              <a:t> </a:t>
            </a:r>
            <a:r>
              <a:rPr lang="en-US" altLang="en-US" sz="4000" dirty="0">
                <a:solidFill>
                  <a:srgbClr val="002060"/>
                </a:solidFill>
                <a:latin typeface="+mn-lt"/>
              </a:rPr>
              <a:t>Resources</a:t>
            </a:r>
          </a:p>
        </p:txBody>
      </p:sp>
      <p:sp>
        <p:nvSpPr>
          <p:cNvPr id="234498" name="Rectangle 3"/>
          <p:cNvSpPr>
            <a:spLocks noGrp="1" noChangeArrowheads="1"/>
          </p:cNvSpPr>
          <p:nvPr>
            <p:ph idx="1"/>
          </p:nvPr>
        </p:nvSpPr>
        <p:spPr>
          <a:xfrm>
            <a:off x="363547" y="1716087"/>
            <a:ext cx="6965950" cy="3427413"/>
          </a:xfrm>
        </p:spPr>
        <p:txBody>
          <a:bodyPr/>
          <a:lstStyle/>
          <a:p>
            <a:pPr eaLnBrk="1" hangingPunct="1"/>
            <a:r>
              <a:rPr lang="en-US" altLang="en-US" sz="2800" dirty="0">
                <a:solidFill>
                  <a:schemeClr val="accent1">
                    <a:lumMod val="75000"/>
                  </a:schemeClr>
                </a:solidFill>
              </a:rPr>
              <a:t>Physician’s Desk Reference</a:t>
            </a:r>
          </a:p>
          <a:p>
            <a:pPr eaLnBrk="1" hangingPunct="1"/>
            <a:r>
              <a:rPr lang="en-US" altLang="en-US" sz="2800" dirty="0">
                <a:solidFill>
                  <a:schemeClr val="accent1">
                    <a:lumMod val="75000"/>
                  </a:schemeClr>
                </a:solidFill>
              </a:rPr>
              <a:t>Drug Identification Bible</a:t>
            </a:r>
          </a:p>
          <a:p>
            <a:pPr eaLnBrk="1" hangingPunct="1"/>
            <a:r>
              <a:rPr lang="en-US" altLang="en-US" sz="2800" dirty="0">
                <a:solidFill>
                  <a:schemeClr val="accent1">
                    <a:lumMod val="75000"/>
                  </a:schemeClr>
                </a:solidFill>
              </a:rPr>
              <a:t>The Internet</a:t>
            </a:r>
          </a:p>
          <a:p>
            <a:pPr marL="0" indent="0" eaLnBrk="1" hangingPunct="1">
              <a:buNone/>
            </a:pPr>
            <a:endParaRPr lang="en-US" altLang="en-US" sz="2800" strike="sngStrike" dirty="0">
              <a:solidFill>
                <a:schemeClr val="accent1">
                  <a:lumMod val="75000"/>
                </a:schemeClr>
              </a:solidFill>
            </a:endParaRPr>
          </a:p>
          <a:p>
            <a:pPr marL="0" indent="0" eaLnBrk="1" hangingPunct="1">
              <a:buNone/>
            </a:pPr>
            <a:endParaRPr lang="en-US" altLang="en-US" sz="2800" dirty="0"/>
          </a:p>
          <a:p>
            <a:pPr marL="0" indent="0" eaLnBrk="1" hangingPunct="1">
              <a:buNone/>
            </a:pPr>
            <a:endParaRPr lang="en-US" altLang="en-US" sz="2800" dirty="0"/>
          </a:p>
          <a:p>
            <a:pPr eaLnBrk="1" hangingPunct="1"/>
            <a:endParaRPr lang="en-US" altLang="en-US" sz="2800" dirty="0"/>
          </a:p>
        </p:txBody>
      </p:sp>
      <p:pic>
        <p:nvPicPr>
          <p:cNvPr id="2" name="Picture 1">
            <a:extLst>
              <a:ext uri="{FF2B5EF4-FFF2-40B4-BE49-F238E27FC236}">
                <a16:creationId xmlns:a16="http://schemas.microsoft.com/office/drawing/2014/main" id="{1A5779A5-3A1A-44B2-A5FE-9F3540372E8F}"/>
              </a:ext>
            </a:extLst>
          </p:cNvPr>
          <p:cNvPicPr>
            <a:picLocks noChangeAspect="1"/>
          </p:cNvPicPr>
          <p:nvPr/>
        </p:nvPicPr>
        <p:blipFill>
          <a:blip r:embed="rId2"/>
          <a:stretch>
            <a:fillRect/>
          </a:stretch>
        </p:blipFill>
        <p:spPr>
          <a:xfrm>
            <a:off x="5977662" y="454549"/>
            <a:ext cx="1900873" cy="2367049"/>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3656-F565-E3AE-5F98-9925890CAB1C}"/>
              </a:ext>
            </a:extLst>
          </p:cNvPr>
          <p:cNvSpPr>
            <a:spLocks noGrp="1"/>
          </p:cNvSpPr>
          <p:nvPr>
            <p:ph type="title"/>
          </p:nvPr>
        </p:nvSpPr>
        <p:spPr/>
        <p:txBody>
          <a:bodyPr/>
          <a:lstStyle/>
          <a:p>
            <a:r>
              <a:rPr lang="en-US" sz="5400" dirty="0">
                <a:solidFill>
                  <a:srgbClr val="002060"/>
                </a:solidFill>
              </a:rPr>
              <a:t>EDIT Training  </a:t>
            </a:r>
          </a:p>
        </p:txBody>
      </p:sp>
      <p:sp>
        <p:nvSpPr>
          <p:cNvPr id="3" name="Content Placeholder 2">
            <a:extLst>
              <a:ext uri="{FF2B5EF4-FFF2-40B4-BE49-F238E27FC236}">
                <a16:creationId xmlns:a16="http://schemas.microsoft.com/office/drawing/2014/main" id="{61AB6DA0-2900-24BB-A369-6A68256B3515}"/>
              </a:ext>
            </a:extLst>
          </p:cNvPr>
          <p:cNvSpPr>
            <a:spLocks noGrp="1"/>
          </p:cNvSpPr>
          <p:nvPr>
            <p:ph idx="1"/>
          </p:nvPr>
        </p:nvSpPr>
        <p:spPr>
          <a:xfrm>
            <a:off x="543589" y="1559036"/>
            <a:ext cx="7886700" cy="2914650"/>
          </a:xfrm>
        </p:spPr>
        <p:txBody>
          <a:bodyPr/>
          <a:lstStyle/>
          <a:p>
            <a:r>
              <a:rPr lang="en-US" sz="3200" dirty="0">
                <a:solidFill>
                  <a:schemeClr val="accent1">
                    <a:lumMod val="75000"/>
                  </a:schemeClr>
                </a:solidFill>
              </a:rPr>
              <a:t> Review of EDIT drug matrix</a:t>
            </a:r>
          </a:p>
          <a:p>
            <a:r>
              <a:rPr lang="en-US" sz="3200" dirty="0">
                <a:solidFill>
                  <a:schemeClr val="accent1">
                    <a:lumMod val="75000"/>
                  </a:schemeClr>
                </a:solidFill>
              </a:rPr>
              <a:t> Post-Test</a:t>
            </a:r>
          </a:p>
          <a:p>
            <a:r>
              <a:rPr lang="en-US" sz="3200" dirty="0">
                <a:solidFill>
                  <a:schemeClr val="accent1">
                    <a:lumMod val="75000"/>
                  </a:schemeClr>
                </a:solidFill>
              </a:rPr>
              <a:t> Critique</a:t>
            </a:r>
          </a:p>
          <a:p>
            <a:r>
              <a:rPr lang="en-US" sz="3200" dirty="0">
                <a:solidFill>
                  <a:schemeClr val="accent1">
                    <a:lumMod val="75000"/>
                  </a:schemeClr>
                </a:solidFill>
              </a:rPr>
              <a:t> Final Comments / Questions / Concerns</a:t>
            </a:r>
          </a:p>
          <a:p>
            <a:endParaRPr lang="en-US" sz="3200" dirty="0">
              <a:solidFill>
                <a:schemeClr val="accent1">
                  <a:lumMod val="75000"/>
                </a:schemeClr>
              </a:solidFill>
            </a:endParaRPr>
          </a:p>
          <a:p>
            <a:pPr marL="0" indent="0">
              <a:buNone/>
            </a:pPr>
            <a:endParaRPr lang="en-US" sz="3200" dirty="0">
              <a:solidFill>
                <a:schemeClr val="accent1">
                  <a:lumMod val="75000"/>
                </a:schemeClr>
              </a:solidFill>
            </a:endParaRPr>
          </a:p>
          <a:p>
            <a:endParaRPr lang="en-US" sz="3200" dirty="0">
              <a:solidFill>
                <a:schemeClr val="accent1">
                  <a:lumMod val="75000"/>
                </a:schemeClr>
              </a:solidFill>
            </a:endParaRPr>
          </a:p>
          <a:p>
            <a:endParaRPr lang="en-US" sz="3200" dirty="0">
              <a:solidFill>
                <a:schemeClr val="accent1">
                  <a:lumMod val="75000"/>
                </a:schemeClr>
              </a:solidFill>
            </a:endParaRPr>
          </a:p>
        </p:txBody>
      </p:sp>
      <p:pic>
        <p:nvPicPr>
          <p:cNvPr id="4" name="Picture 2">
            <a:extLst>
              <a:ext uri="{FF2B5EF4-FFF2-40B4-BE49-F238E27FC236}">
                <a16:creationId xmlns:a16="http://schemas.microsoft.com/office/drawing/2014/main" id="{09299F35-44EA-3AC5-D6A0-B6EDEFF61DFC}"/>
              </a:ext>
            </a:extLst>
          </p:cNvPr>
          <p:cNvPicPr>
            <a:picLocks noChangeAspect="1"/>
          </p:cNvPicPr>
          <p:nvPr/>
        </p:nvPicPr>
        <p:blipFill>
          <a:blip r:embed="rId2"/>
          <a:srcRect/>
          <a:stretch>
            <a:fillRect/>
          </a:stretch>
        </p:blipFill>
        <p:spPr bwMode="auto">
          <a:xfrm>
            <a:off x="6785927" y="142532"/>
            <a:ext cx="2247855" cy="1619250"/>
          </a:xfrm>
          <a:prstGeom prst="ellipse">
            <a:avLst/>
          </a:prstGeom>
          <a:ln>
            <a:noFill/>
          </a:ln>
          <a:effectLst>
            <a:softEdge rad="112500"/>
          </a:effectLst>
        </p:spPr>
      </p:pic>
    </p:spTree>
    <p:extLst>
      <p:ext uri="{BB962C8B-B14F-4D97-AF65-F5344CB8AC3E}">
        <p14:creationId xmlns:p14="http://schemas.microsoft.com/office/powerpoint/2010/main" val="354262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Placeholder 1"/>
          <p:cNvSpPr>
            <a:spLocks noGrp="1"/>
          </p:cNvSpPr>
          <p:nvPr>
            <p:ph type="body" sz="quarter" idx="10"/>
          </p:nvPr>
        </p:nvSpPr>
        <p:spPr>
          <a:xfrm>
            <a:off x="1151164" y="247650"/>
            <a:ext cx="7543800" cy="762000"/>
          </a:xfrm>
        </p:spPr>
        <p:txBody>
          <a:bodyPr/>
          <a:lstStyle/>
          <a:p>
            <a:pPr eaLnBrk="1" hangingPunct="1"/>
            <a:r>
              <a:rPr lang="en-US" b="1" dirty="0">
                <a:solidFill>
                  <a:schemeClr val="accent1">
                    <a:lumMod val="50000"/>
                  </a:schemeClr>
                </a:solidFill>
              </a:rPr>
              <a:t>Test Your Knowledge Time</a:t>
            </a:r>
          </a:p>
        </p:txBody>
      </p:sp>
      <p:pic>
        <p:nvPicPr>
          <p:cNvPr id="93187" name="Picture 8"/>
          <p:cNvPicPr>
            <a:picLocks noChangeAspect="1"/>
          </p:cNvPicPr>
          <p:nvPr/>
        </p:nvPicPr>
        <p:blipFill>
          <a:blip r:embed="rId3"/>
          <a:srcRect/>
          <a:stretch>
            <a:fillRect/>
          </a:stretch>
        </p:blipFill>
        <p:spPr bwMode="auto">
          <a:xfrm>
            <a:off x="5943600" y="2114550"/>
            <a:ext cx="2419350" cy="2419350"/>
          </a:xfrm>
          <a:prstGeom prst="rect">
            <a:avLst/>
          </a:prstGeom>
          <a:noFill/>
          <a:ln w="9525">
            <a:noFill/>
            <a:miter lim="800000"/>
            <a:headEnd/>
            <a:tailEnd/>
          </a:ln>
        </p:spPr>
      </p:pic>
      <p:pic>
        <p:nvPicPr>
          <p:cNvPr id="93188" name="Picture 9"/>
          <p:cNvPicPr>
            <a:picLocks noChangeAspect="1"/>
          </p:cNvPicPr>
          <p:nvPr/>
        </p:nvPicPr>
        <p:blipFill>
          <a:blip r:embed="rId4"/>
          <a:srcRect/>
          <a:stretch>
            <a:fillRect/>
          </a:stretch>
        </p:blipFill>
        <p:spPr bwMode="auto">
          <a:xfrm>
            <a:off x="2438400" y="1498600"/>
            <a:ext cx="2044700" cy="303530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48F7B7-E1A6-978B-B5E0-BD1DCAE801B5}"/>
              </a:ext>
            </a:extLst>
          </p:cNvPr>
          <p:cNvSpPr>
            <a:spLocks noGrp="1"/>
          </p:cNvSpPr>
          <p:nvPr>
            <p:ph idx="1"/>
          </p:nvPr>
        </p:nvSpPr>
        <p:spPr>
          <a:xfrm>
            <a:off x="383721" y="2341563"/>
            <a:ext cx="7886700" cy="2914650"/>
          </a:xfrm>
        </p:spPr>
        <p:txBody>
          <a:bodyPr/>
          <a:lstStyle/>
          <a:p>
            <a:endParaRPr lang="en-US" dirty="0"/>
          </a:p>
          <a:p>
            <a:pPr marL="0" indent="0">
              <a:buNone/>
            </a:pPr>
            <a:r>
              <a:rPr lang="en-US" sz="3200" dirty="0"/>
              <a:t>Contact information: </a:t>
            </a:r>
          </a:p>
        </p:txBody>
      </p:sp>
      <p:pic>
        <p:nvPicPr>
          <p:cNvPr id="5122" name="Picture 2" descr="66,934 Thank You Cliparts, Stock Vector and Royalty Free Thank You  Illustrations">
            <a:extLst>
              <a:ext uri="{FF2B5EF4-FFF2-40B4-BE49-F238E27FC236}">
                <a16:creationId xmlns:a16="http://schemas.microsoft.com/office/drawing/2014/main" id="{5468755C-5BEA-6A20-71B5-AF4E94AA4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0"/>
            <a:ext cx="4286250" cy="28670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7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Placeholder 1"/>
          <p:cNvSpPr>
            <a:spLocks noGrp="1"/>
          </p:cNvSpPr>
          <p:nvPr>
            <p:ph type="body" sz="quarter" idx="10"/>
          </p:nvPr>
        </p:nvSpPr>
        <p:spPr/>
        <p:txBody>
          <a:bodyPr/>
          <a:lstStyle/>
          <a:p>
            <a:pPr eaLnBrk="1" hangingPunct="1"/>
            <a:r>
              <a:rPr lang="en-US" b="1" dirty="0">
                <a:solidFill>
                  <a:schemeClr val="accent1">
                    <a:lumMod val="50000"/>
                  </a:schemeClr>
                </a:solidFill>
              </a:rPr>
              <a:t>True or False?</a:t>
            </a:r>
          </a:p>
        </p:txBody>
      </p:sp>
      <p:sp>
        <p:nvSpPr>
          <p:cNvPr id="3" name="Text Placeholder 2"/>
          <p:cNvSpPr>
            <a:spLocks noGrp="1"/>
          </p:cNvSpPr>
          <p:nvPr>
            <p:ph type="body" sz="quarter" idx="11"/>
          </p:nvPr>
        </p:nvSpPr>
        <p:spPr>
          <a:xfrm>
            <a:off x="440871" y="1123950"/>
            <a:ext cx="8474529" cy="3505200"/>
          </a:xfrm>
        </p:spPr>
        <p:txBody>
          <a:bodyPr/>
          <a:lstStyle/>
          <a:p>
            <a:pPr marL="514350" indent="-514350" eaLnBrk="1" hangingPunct="1">
              <a:lnSpc>
                <a:spcPct val="80000"/>
              </a:lnSpc>
              <a:buFont typeface="Arial" charset="0"/>
              <a:buAutoNum type="arabicPeriod"/>
            </a:pPr>
            <a:r>
              <a:rPr lang="en-US" dirty="0"/>
              <a:t>Cannabis is the most commonly abused drug in society today.	</a:t>
            </a:r>
          </a:p>
          <a:p>
            <a:pPr marL="514350" indent="-514350" eaLnBrk="1" hangingPunct="1">
              <a:lnSpc>
                <a:spcPct val="80000"/>
              </a:lnSpc>
            </a:pPr>
            <a:r>
              <a:rPr lang="en-US" b="1" i="1" u="sng" dirty="0">
                <a:solidFill>
                  <a:srgbClr val="FF0000"/>
                </a:solidFill>
              </a:rPr>
              <a:t>FALSE</a:t>
            </a:r>
          </a:p>
          <a:p>
            <a:pPr marL="514350" indent="-514350" eaLnBrk="1" hangingPunct="1">
              <a:lnSpc>
                <a:spcPct val="80000"/>
              </a:lnSpc>
            </a:pPr>
            <a:endParaRPr lang="en-US" dirty="0"/>
          </a:p>
          <a:p>
            <a:pPr marL="514350" indent="-514350" eaLnBrk="1" hangingPunct="1">
              <a:lnSpc>
                <a:spcPct val="80000"/>
              </a:lnSpc>
            </a:pPr>
            <a:r>
              <a:rPr lang="en-US" dirty="0"/>
              <a:t>2. People under the influence of cocaine will exhibit constricted (pinpoint) pupils.	</a:t>
            </a:r>
          </a:p>
          <a:p>
            <a:pPr marL="514350" indent="-514350" eaLnBrk="1" hangingPunct="1">
              <a:lnSpc>
                <a:spcPct val="80000"/>
              </a:lnSpc>
            </a:pPr>
            <a:r>
              <a:rPr lang="en-US" b="1" i="1" u="sng" dirty="0">
                <a:solidFill>
                  <a:srgbClr val="FF0000"/>
                </a:solidFill>
              </a:rPr>
              <a:t>FALSE</a:t>
            </a: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Placeholder 1"/>
          <p:cNvSpPr>
            <a:spLocks noGrp="1"/>
          </p:cNvSpPr>
          <p:nvPr>
            <p:ph type="body" sz="quarter" idx="10"/>
          </p:nvPr>
        </p:nvSpPr>
        <p:spPr/>
        <p:txBody>
          <a:bodyPr/>
          <a:lstStyle/>
          <a:p>
            <a:pPr eaLnBrk="1" hangingPunct="1"/>
            <a:r>
              <a:rPr lang="en-US" b="1" dirty="0">
                <a:solidFill>
                  <a:schemeClr val="accent1">
                    <a:lumMod val="50000"/>
                  </a:schemeClr>
                </a:solidFill>
              </a:rPr>
              <a:t>True or False?</a:t>
            </a:r>
          </a:p>
        </p:txBody>
      </p:sp>
      <p:sp>
        <p:nvSpPr>
          <p:cNvPr id="3" name="Text Placeholder 2"/>
          <p:cNvSpPr>
            <a:spLocks noGrp="1"/>
          </p:cNvSpPr>
          <p:nvPr>
            <p:ph type="body" sz="quarter" idx="11"/>
          </p:nvPr>
        </p:nvSpPr>
        <p:spPr>
          <a:xfrm>
            <a:off x="530679" y="1123950"/>
            <a:ext cx="8384721" cy="3505200"/>
          </a:xfrm>
        </p:spPr>
        <p:txBody>
          <a:bodyPr rtlCol="0">
            <a:normAutofit/>
          </a:bodyPr>
          <a:lstStyle/>
          <a:p>
            <a:pPr marL="457200" indent="-457200" defTabSz="685783" eaLnBrk="1" fontAlgn="auto" hangingPunct="1">
              <a:spcAft>
                <a:spcPts val="0"/>
              </a:spcAft>
              <a:buFont typeface="Arial"/>
              <a:buNone/>
              <a:defRPr/>
            </a:pPr>
            <a:r>
              <a:rPr lang="en-US" dirty="0"/>
              <a:t>3. Large dilated pupils is an indicator of methamphetamine impairment.	</a:t>
            </a:r>
          </a:p>
          <a:p>
            <a:pPr defTabSz="685783" eaLnBrk="1" fontAlgn="auto" hangingPunct="1">
              <a:spcAft>
                <a:spcPts val="0"/>
              </a:spcAft>
              <a:buFont typeface="Arial"/>
              <a:buNone/>
              <a:defRPr/>
            </a:pPr>
            <a:r>
              <a:rPr lang="en-US" b="1" i="1" u="sng" dirty="0">
                <a:solidFill>
                  <a:srgbClr val="FF0000"/>
                </a:solidFill>
              </a:rPr>
              <a:t>TRUE</a:t>
            </a:r>
          </a:p>
          <a:p>
            <a:pPr defTabSz="685783" eaLnBrk="1" fontAlgn="auto" hangingPunct="1">
              <a:spcAft>
                <a:spcPts val="0"/>
              </a:spcAft>
              <a:buFont typeface="Arial"/>
              <a:buNone/>
              <a:defRPr/>
            </a:pPr>
            <a:endParaRPr lang="en-US" dirty="0"/>
          </a:p>
          <a:p>
            <a:pPr marL="457200" indent="-457200" defTabSz="685783" eaLnBrk="1" fontAlgn="auto" hangingPunct="1">
              <a:spcAft>
                <a:spcPts val="0"/>
              </a:spcAft>
              <a:buFont typeface="Arial"/>
              <a:buNone/>
              <a:defRPr/>
            </a:pPr>
            <a:r>
              <a:rPr lang="en-US" dirty="0"/>
              <a:t>4. Eyelid tremors is associated with impairment caused by cannabis.</a:t>
            </a:r>
          </a:p>
          <a:p>
            <a:pPr defTabSz="685783" eaLnBrk="1" fontAlgn="auto" hangingPunct="1">
              <a:spcAft>
                <a:spcPts val="0"/>
              </a:spcAft>
              <a:buFont typeface="Arial"/>
              <a:buNone/>
              <a:defRPr/>
            </a:pPr>
            <a:r>
              <a:rPr lang="en-US" b="1" i="1" u="sng" dirty="0">
                <a:solidFill>
                  <a:srgbClr val="FF0000"/>
                </a:solidFill>
              </a:rPr>
              <a:t>TRUE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Placeholder 1"/>
          <p:cNvSpPr>
            <a:spLocks noGrp="1"/>
          </p:cNvSpPr>
          <p:nvPr>
            <p:ph type="body" sz="quarter" idx="10"/>
          </p:nvPr>
        </p:nvSpPr>
        <p:spPr/>
        <p:txBody>
          <a:bodyPr/>
          <a:lstStyle/>
          <a:p>
            <a:pPr eaLnBrk="1" hangingPunct="1"/>
            <a:r>
              <a:rPr lang="en-US" b="1" dirty="0">
                <a:solidFill>
                  <a:schemeClr val="accent1">
                    <a:lumMod val="50000"/>
                  </a:schemeClr>
                </a:solidFill>
              </a:rPr>
              <a:t>True or False?</a:t>
            </a:r>
          </a:p>
        </p:txBody>
      </p:sp>
      <p:sp>
        <p:nvSpPr>
          <p:cNvPr id="3" name="Text Placeholder 2"/>
          <p:cNvSpPr>
            <a:spLocks noGrp="1"/>
          </p:cNvSpPr>
          <p:nvPr>
            <p:ph type="body" sz="quarter" idx="11"/>
          </p:nvPr>
        </p:nvSpPr>
        <p:spPr>
          <a:xfrm>
            <a:off x="587829" y="1123950"/>
            <a:ext cx="8327571" cy="3505200"/>
          </a:xfrm>
        </p:spPr>
        <p:txBody>
          <a:bodyPr rtlCol="0">
            <a:normAutofit/>
          </a:bodyPr>
          <a:lstStyle/>
          <a:p>
            <a:pPr marL="457200" indent="-457200" defTabSz="685783" eaLnBrk="1" fontAlgn="auto" hangingPunct="1">
              <a:spcAft>
                <a:spcPts val="0"/>
              </a:spcAft>
              <a:buFont typeface="Arial"/>
              <a:buNone/>
              <a:defRPr/>
            </a:pPr>
            <a:r>
              <a:rPr lang="en-US" dirty="0"/>
              <a:t>5. The drug fentanyl is one of the leading causes of drug overdose deaths in the U.S.     </a:t>
            </a:r>
          </a:p>
          <a:p>
            <a:pPr defTabSz="685783" eaLnBrk="1" fontAlgn="auto" hangingPunct="1">
              <a:spcAft>
                <a:spcPts val="0"/>
              </a:spcAft>
              <a:buFont typeface="Arial"/>
              <a:buNone/>
              <a:defRPr/>
            </a:pPr>
            <a:r>
              <a:rPr lang="en-US" b="1" i="1" u="sng" dirty="0">
                <a:solidFill>
                  <a:srgbClr val="FF0000"/>
                </a:solidFill>
              </a:rPr>
              <a:t>TRUE</a:t>
            </a:r>
          </a:p>
          <a:p>
            <a:pPr defTabSz="685783" eaLnBrk="1" fontAlgn="auto" hangingPunct="1">
              <a:spcAft>
                <a:spcPts val="0"/>
              </a:spcAft>
              <a:buFont typeface="Arial"/>
              <a:buNone/>
              <a:defRPr/>
            </a:pPr>
            <a:endParaRPr lang="en-US" b="1" i="1" u="sng" dirty="0">
              <a:solidFill>
                <a:srgbClr val="FF0000"/>
              </a:solidFill>
            </a:endParaRPr>
          </a:p>
          <a:p>
            <a:pPr marL="594360" indent="-640080" defTabSz="685783" eaLnBrk="1" fontAlgn="auto" hangingPunct="1">
              <a:spcAft>
                <a:spcPts val="0"/>
              </a:spcAft>
              <a:defRPr/>
            </a:pPr>
            <a:r>
              <a:rPr lang="en-US" dirty="0"/>
              <a:t>6. Marijuana impairs a person’s attention span for normally not more than 30 minutes after use.</a:t>
            </a:r>
          </a:p>
          <a:p>
            <a:pPr defTabSz="685783" eaLnBrk="1" fontAlgn="auto" hangingPunct="1">
              <a:spcAft>
                <a:spcPts val="0"/>
              </a:spcAft>
              <a:defRPr/>
            </a:pPr>
            <a:r>
              <a:rPr lang="en-US" b="1" i="1" u="sng" dirty="0">
                <a:solidFill>
                  <a:srgbClr val="FF0000"/>
                </a:solidFill>
              </a:rPr>
              <a:t>FALSE</a:t>
            </a:r>
            <a:endParaRPr lang="en-US" dirty="0">
              <a:solidFill>
                <a:srgbClr val="FF0000"/>
              </a:solidFill>
            </a:endParaRPr>
          </a:p>
          <a:p>
            <a:pPr defTabSz="685783" eaLnBrk="1" fontAlgn="auto" hangingPunct="1">
              <a:spcAft>
                <a:spcPts val="0"/>
              </a:spcAft>
              <a:buFont typeface="Arial"/>
              <a:buNone/>
              <a:defRPr/>
            </a:pPr>
            <a:endParaRPr lang="en-US" b="1" i="1" u="sng" dirty="0">
              <a:solidFill>
                <a:srgbClr val="FF0000"/>
              </a:solidFill>
            </a:endParaRPr>
          </a:p>
          <a:p>
            <a:pPr defTabSz="685783" eaLnBrk="1" fontAlgn="auto" hangingPunct="1">
              <a:spcAft>
                <a:spcPts val="0"/>
              </a:spcAft>
              <a:buFont typeface="Arial"/>
              <a:buNone/>
              <a:defRPr/>
            </a:pPr>
            <a:endParaRPr lang="en-US" b="1" i="1"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Placeholder 1"/>
          <p:cNvSpPr>
            <a:spLocks noGrp="1"/>
          </p:cNvSpPr>
          <p:nvPr>
            <p:ph type="body" sz="quarter" idx="10"/>
          </p:nvPr>
        </p:nvSpPr>
        <p:spPr/>
        <p:txBody>
          <a:bodyPr/>
          <a:lstStyle/>
          <a:p>
            <a:pPr eaLnBrk="1" hangingPunct="1"/>
            <a:r>
              <a:rPr lang="en-US" b="1" dirty="0">
                <a:solidFill>
                  <a:schemeClr val="accent1">
                    <a:lumMod val="50000"/>
                  </a:schemeClr>
                </a:solidFill>
              </a:rPr>
              <a:t>True or False?</a:t>
            </a:r>
          </a:p>
        </p:txBody>
      </p:sp>
      <p:sp>
        <p:nvSpPr>
          <p:cNvPr id="3" name="Text Placeholder 2"/>
          <p:cNvSpPr>
            <a:spLocks noGrp="1"/>
          </p:cNvSpPr>
          <p:nvPr>
            <p:ph type="body" sz="quarter" idx="11"/>
          </p:nvPr>
        </p:nvSpPr>
        <p:spPr>
          <a:xfrm>
            <a:off x="408214" y="1066800"/>
            <a:ext cx="8507186" cy="3505200"/>
          </a:xfrm>
        </p:spPr>
        <p:txBody>
          <a:bodyPr rtlCol="0">
            <a:normAutofit/>
          </a:bodyPr>
          <a:lstStyle/>
          <a:p>
            <a:pPr marL="457200" indent="-457200" defTabSz="685783" eaLnBrk="1" fontAlgn="auto" hangingPunct="1">
              <a:spcAft>
                <a:spcPts val="0"/>
              </a:spcAft>
              <a:buFont typeface="Arial"/>
              <a:buNone/>
              <a:defRPr/>
            </a:pPr>
            <a:r>
              <a:rPr lang="en-US" dirty="0"/>
              <a:t>7. The effects of drugs effect every user basically the same.</a:t>
            </a:r>
          </a:p>
          <a:p>
            <a:pPr defTabSz="685783" eaLnBrk="1" fontAlgn="auto" hangingPunct="1">
              <a:spcAft>
                <a:spcPts val="0"/>
              </a:spcAft>
              <a:buFont typeface="Arial"/>
              <a:buNone/>
              <a:defRPr/>
            </a:pPr>
            <a:r>
              <a:rPr lang="en-US" b="1" i="1" u="sng" dirty="0">
                <a:solidFill>
                  <a:srgbClr val="FF0000"/>
                </a:solidFill>
              </a:rPr>
              <a:t>FALSE</a:t>
            </a:r>
          </a:p>
          <a:p>
            <a:pPr defTabSz="685783" eaLnBrk="1" fontAlgn="auto" hangingPunct="1">
              <a:spcAft>
                <a:spcPts val="0"/>
              </a:spcAft>
              <a:buFont typeface="Arial"/>
              <a:buNone/>
              <a:defRPr/>
            </a:pPr>
            <a:endParaRPr lang="en-US" b="1" i="1" u="sng" dirty="0">
              <a:solidFill>
                <a:srgbClr val="FF0000"/>
              </a:solidFill>
            </a:endParaRPr>
          </a:p>
          <a:p>
            <a:pPr marL="548640" indent="-548640" defTabSz="685783" eaLnBrk="1" fontAlgn="auto" hangingPunct="1">
              <a:spcAft>
                <a:spcPts val="0"/>
              </a:spcAft>
              <a:defRPr/>
            </a:pPr>
            <a:r>
              <a:rPr lang="en-US" dirty="0"/>
              <a:t>8. Alcohol lowers inhibitions, therefore it is best classified as a stimulant?  </a:t>
            </a:r>
          </a:p>
          <a:p>
            <a:pPr defTabSz="685783" eaLnBrk="1" fontAlgn="auto" hangingPunct="1">
              <a:spcAft>
                <a:spcPts val="0"/>
              </a:spcAft>
              <a:defRPr/>
            </a:pPr>
            <a:r>
              <a:rPr lang="en-US" b="1" i="1" u="sng" dirty="0">
                <a:solidFill>
                  <a:srgbClr val="FF0000"/>
                </a:solidFill>
              </a:rPr>
              <a:t>FALSE</a:t>
            </a:r>
            <a:endParaRPr lang="en-US" dirty="0">
              <a:solidFill>
                <a:srgbClr val="FF0000"/>
              </a:solidFill>
            </a:endParaRPr>
          </a:p>
          <a:p>
            <a:pPr defTabSz="685783" eaLnBrk="1" fontAlgn="auto" hangingPunct="1">
              <a:spcAft>
                <a:spcPts val="0"/>
              </a:spcAft>
              <a:buFont typeface="Arial"/>
              <a:buNone/>
              <a:defRPr/>
            </a:pPr>
            <a:endParaRPr lang="en-US" b="1" i="1" u="sng" dirty="0">
              <a:solidFill>
                <a:srgbClr val="FF0000"/>
              </a:solidFill>
            </a:endParaRPr>
          </a:p>
          <a:p>
            <a:pPr defTabSz="685783" eaLnBrk="1" fontAlgn="auto" hangingPunct="1">
              <a:spcAft>
                <a:spcPts val="0"/>
              </a:spcAft>
              <a:buFont typeface="Arial"/>
              <a:buNone/>
              <a:defRPr/>
            </a:pPr>
            <a:endParaRPr lang="en-US" b="1" i="1" u="sng" dirty="0"/>
          </a:p>
          <a:p>
            <a:pPr defTabSz="685783" eaLnBrk="1" fontAlgn="auto" hangingPunct="1">
              <a:spcAft>
                <a:spcPts val="0"/>
              </a:spcAft>
              <a:buFont typeface="Arial"/>
              <a:buNone/>
              <a:defRPr/>
            </a:pP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Placeholder 1"/>
          <p:cNvSpPr>
            <a:spLocks noGrp="1"/>
          </p:cNvSpPr>
          <p:nvPr>
            <p:ph type="body" sz="quarter" idx="10"/>
          </p:nvPr>
        </p:nvSpPr>
        <p:spPr/>
        <p:txBody>
          <a:bodyPr/>
          <a:lstStyle/>
          <a:p>
            <a:pPr eaLnBrk="1" hangingPunct="1"/>
            <a:r>
              <a:rPr lang="en-US" b="1" dirty="0">
                <a:solidFill>
                  <a:schemeClr val="accent1">
                    <a:lumMod val="50000"/>
                  </a:schemeClr>
                </a:solidFill>
              </a:rPr>
              <a:t>True or False?</a:t>
            </a:r>
          </a:p>
        </p:txBody>
      </p:sp>
      <p:sp>
        <p:nvSpPr>
          <p:cNvPr id="3" name="Text Placeholder 2"/>
          <p:cNvSpPr>
            <a:spLocks noGrp="1"/>
          </p:cNvSpPr>
          <p:nvPr>
            <p:ph type="body" sz="quarter" idx="11"/>
          </p:nvPr>
        </p:nvSpPr>
        <p:spPr>
          <a:xfrm>
            <a:off x="351064" y="1123950"/>
            <a:ext cx="8564336" cy="3505200"/>
          </a:xfrm>
        </p:spPr>
        <p:txBody>
          <a:bodyPr rtlCol="0">
            <a:normAutofit lnSpcReduction="10000"/>
          </a:bodyPr>
          <a:lstStyle/>
          <a:p>
            <a:pPr marL="365760" indent="-457200" defTabSz="685783" eaLnBrk="1" fontAlgn="auto" hangingPunct="1">
              <a:spcAft>
                <a:spcPts val="0"/>
              </a:spcAft>
              <a:buFont typeface="Arial"/>
              <a:buNone/>
              <a:defRPr/>
            </a:pPr>
            <a:r>
              <a:rPr lang="en-US" dirty="0"/>
              <a:t>9. If a person’s blood alcohol level is 0.08%, it will take 2 to 4 hours of non-drinking to eliminate all alcohol and achieve a 0.00% blood alcohol level. </a:t>
            </a:r>
          </a:p>
          <a:p>
            <a:pPr defTabSz="685783" eaLnBrk="1" fontAlgn="auto" hangingPunct="1">
              <a:spcAft>
                <a:spcPts val="0"/>
              </a:spcAft>
              <a:buFont typeface="Arial"/>
              <a:buNone/>
              <a:defRPr/>
            </a:pPr>
            <a:r>
              <a:rPr lang="en-US" b="1" i="1" u="sng" dirty="0">
                <a:solidFill>
                  <a:srgbClr val="FF0000"/>
                </a:solidFill>
              </a:rPr>
              <a:t>FALSE</a:t>
            </a:r>
          </a:p>
          <a:p>
            <a:pPr defTabSz="685783" eaLnBrk="1" fontAlgn="auto" hangingPunct="1">
              <a:spcAft>
                <a:spcPts val="0"/>
              </a:spcAft>
              <a:buFont typeface="Arial"/>
              <a:buNone/>
              <a:defRPr/>
            </a:pPr>
            <a:endParaRPr lang="en-US" b="1" i="1" u="sng" dirty="0">
              <a:solidFill>
                <a:srgbClr val="FF0000"/>
              </a:solidFill>
            </a:endParaRPr>
          </a:p>
          <a:p>
            <a:pPr marL="594360" indent="-640080" defTabSz="685783" eaLnBrk="1" fontAlgn="auto" hangingPunct="1">
              <a:spcAft>
                <a:spcPts val="0"/>
              </a:spcAft>
              <a:defRPr/>
            </a:pPr>
            <a:r>
              <a:rPr lang="en-US" dirty="0"/>
              <a:t>10. Pinpoint constricted pupils in an impairment indicator associated with cannabis. </a:t>
            </a:r>
          </a:p>
          <a:p>
            <a:pPr defTabSz="685783" eaLnBrk="1" fontAlgn="auto" hangingPunct="1">
              <a:spcAft>
                <a:spcPts val="0"/>
              </a:spcAft>
              <a:defRPr/>
            </a:pPr>
            <a:r>
              <a:rPr lang="en-US" b="1" i="1" u="sng" dirty="0">
                <a:solidFill>
                  <a:srgbClr val="FF0000"/>
                </a:solidFill>
              </a:rPr>
              <a:t>FALSE</a:t>
            </a:r>
            <a:endParaRPr lang="en-US" dirty="0">
              <a:solidFill>
                <a:srgbClr val="FF0000"/>
              </a:solidFill>
            </a:endParaRPr>
          </a:p>
          <a:p>
            <a:pPr defTabSz="685783" eaLnBrk="1" fontAlgn="auto" hangingPunct="1">
              <a:spcAft>
                <a:spcPts val="0"/>
              </a:spcAft>
              <a:buFont typeface="Arial"/>
              <a:buNone/>
              <a:defRPr/>
            </a:pPr>
            <a:endParaRPr lang="en-US" b="1" i="1" u="sng" dirty="0">
              <a:solidFill>
                <a:srgbClr val="FF0000"/>
              </a:solidFill>
            </a:endParaRPr>
          </a:p>
          <a:p>
            <a:pPr defTabSz="685783" eaLnBrk="1" fontAlgn="auto" hangingPunct="1">
              <a:spcAft>
                <a:spcPts val="0"/>
              </a:spcAft>
              <a:buFont typeface="Arial"/>
              <a:buNone/>
              <a:defRPr/>
            </a:pPr>
            <a:endParaRPr lang="en-US" b="1" i="1"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4"/>
          <p:cNvSpPr>
            <a:spLocks noGrp="1"/>
          </p:cNvSpPr>
          <p:nvPr>
            <p:ph type="title"/>
          </p:nvPr>
        </p:nvSpPr>
        <p:spPr/>
        <p:txBody>
          <a:bodyPr/>
          <a:lstStyle/>
          <a:p>
            <a:pPr eaLnBrk="1" hangingPunct="1"/>
            <a:r>
              <a:rPr lang="en-US" sz="4000" dirty="0">
                <a:solidFill>
                  <a:schemeClr val="accent1">
                    <a:lumMod val="50000"/>
                  </a:schemeClr>
                </a:solidFill>
              </a:rPr>
              <a:t>Your Instructors</a:t>
            </a:r>
          </a:p>
        </p:txBody>
      </p:sp>
      <p:sp>
        <p:nvSpPr>
          <p:cNvPr id="77826" name="Text Placeholder 2"/>
          <p:cNvSpPr>
            <a:spLocks noGrp="1"/>
          </p:cNvSpPr>
          <p:nvPr>
            <p:ph idx="1"/>
          </p:nvPr>
        </p:nvSpPr>
        <p:spPr/>
        <p:txBody>
          <a:bodyPr/>
          <a:lstStyle/>
          <a:p>
            <a:pPr marL="457200" indent="-457200" eaLnBrk="1" hangingPunct="1"/>
            <a:r>
              <a:rPr lang="en-US" sz="2800" i="1" dirty="0"/>
              <a:t>Names</a:t>
            </a:r>
          </a:p>
          <a:p>
            <a:pPr marL="457200" indent="-457200" eaLnBrk="1" hangingPunct="1"/>
            <a:endParaRPr lang="en-US" sz="2800" i="1" dirty="0"/>
          </a:p>
          <a:p>
            <a:pPr marL="457200" indent="-457200" eaLnBrk="1" hangingPunct="1"/>
            <a:r>
              <a:rPr lang="en-US" sz="2800" i="1" dirty="0"/>
              <a:t>Agencies</a:t>
            </a:r>
          </a:p>
          <a:p>
            <a:pPr marL="457200" indent="-457200" eaLnBrk="1" hangingPunct="1"/>
            <a:endParaRPr lang="en-US" sz="2800" i="1" dirty="0"/>
          </a:p>
          <a:p>
            <a:pPr marL="457200" indent="-457200" eaLnBrk="1" hangingPunct="1"/>
            <a:r>
              <a:rPr lang="en-US" sz="2800" i="1" dirty="0"/>
              <a:t>Background information</a:t>
            </a:r>
          </a:p>
        </p:txBody>
      </p:sp>
      <p:pic>
        <p:nvPicPr>
          <p:cNvPr id="77827" name="Picture 7"/>
          <p:cNvPicPr>
            <a:picLocks noChangeAspect="1"/>
          </p:cNvPicPr>
          <p:nvPr/>
        </p:nvPicPr>
        <p:blipFill>
          <a:blip r:embed="rId3"/>
          <a:srcRect/>
          <a:stretch>
            <a:fillRect/>
          </a:stretch>
        </p:blipFill>
        <p:spPr bwMode="auto">
          <a:xfrm>
            <a:off x="6781800" y="971550"/>
            <a:ext cx="1885950" cy="31051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Placeholder 1"/>
          <p:cNvSpPr>
            <a:spLocks noGrp="1"/>
          </p:cNvSpPr>
          <p:nvPr>
            <p:ph type="body" sz="quarter" idx="10"/>
          </p:nvPr>
        </p:nvSpPr>
        <p:spPr/>
        <p:txBody>
          <a:bodyPr/>
          <a:lstStyle/>
          <a:p>
            <a:pPr eaLnBrk="1" hangingPunct="1"/>
            <a:r>
              <a:rPr lang="en-US" b="1" dirty="0">
                <a:solidFill>
                  <a:schemeClr val="accent1">
                    <a:lumMod val="50000"/>
                  </a:schemeClr>
                </a:solidFill>
              </a:rPr>
              <a:t>True or False?</a:t>
            </a:r>
          </a:p>
        </p:txBody>
      </p:sp>
      <p:sp>
        <p:nvSpPr>
          <p:cNvPr id="3" name="Text Placeholder 2"/>
          <p:cNvSpPr>
            <a:spLocks noGrp="1"/>
          </p:cNvSpPr>
          <p:nvPr>
            <p:ph type="body" sz="quarter" idx="11"/>
          </p:nvPr>
        </p:nvSpPr>
        <p:spPr>
          <a:xfrm>
            <a:off x="587829" y="1123950"/>
            <a:ext cx="8327571" cy="3505200"/>
          </a:xfrm>
        </p:spPr>
        <p:txBody>
          <a:bodyPr rtlCol="0">
            <a:normAutofit lnSpcReduction="10000"/>
          </a:bodyPr>
          <a:lstStyle/>
          <a:p>
            <a:pPr marL="548640" indent="-548640" defTabSz="685783" eaLnBrk="1" fontAlgn="auto" hangingPunct="1">
              <a:spcAft>
                <a:spcPts val="0"/>
              </a:spcAft>
              <a:buFont typeface="Arial"/>
              <a:buNone/>
              <a:defRPr/>
            </a:pPr>
            <a:r>
              <a:rPr lang="en-US" dirty="0"/>
              <a:t>11. Most people abuse only one type of drug (their drug of choice) while usually not abusing other types of drugs.  </a:t>
            </a:r>
          </a:p>
          <a:p>
            <a:pPr defTabSz="685783" eaLnBrk="1" fontAlgn="auto" hangingPunct="1">
              <a:spcAft>
                <a:spcPts val="0"/>
              </a:spcAft>
              <a:buFont typeface="Arial"/>
              <a:buNone/>
              <a:defRPr/>
            </a:pPr>
            <a:r>
              <a:rPr lang="en-US" b="1" i="1" u="sng" dirty="0">
                <a:solidFill>
                  <a:srgbClr val="FF0000"/>
                </a:solidFill>
              </a:rPr>
              <a:t>FALSE</a:t>
            </a:r>
          </a:p>
          <a:p>
            <a:pPr defTabSz="685783" eaLnBrk="1" fontAlgn="auto" hangingPunct="1">
              <a:spcAft>
                <a:spcPts val="0"/>
              </a:spcAft>
              <a:buFont typeface="Arial"/>
              <a:buNone/>
              <a:defRPr/>
            </a:pPr>
            <a:endParaRPr lang="en-US" b="1" i="1" u="sng" dirty="0">
              <a:solidFill>
                <a:srgbClr val="FF0000"/>
              </a:solidFill>
            </a:endParaRPr>
          </a:p>
          <a:p>
            <a:pPr marL="548640" indent="-548640" defTabSz="685783" eaLnBrk="1" fontAlgn="auto" hangingPunct="1">
              <a:spcAft>
                <a:spcPts val="0"/>
              </a:spcAft>
              <a:buFont typeface="Arial"/>
              <a:buNone/>
              <a:defRPr/>
            </a:pPr>
            <a:r>
              <a:rPr lang="en-US" dirty="0"/>
              <a:t>12. A person impaired by Xanax will appear similar to someone impaired </a:t>
            </a:r>
            <a:r>
              <a:rPr lang="en-US"/>
              <a:t>by alcohol.  </a:t>
            </a:r>
            <a:endParaRPr lang="en-US" dirty="0"/>
          </a:p>
          <a:p>
            <a:pPr defTabSz="685783" eaLnBrk="1" fontAlgn="auto" hangingPunct="1">
              <a:spcAft>
                <a:spcPts val="0"/>
              </a:spcAft>
              <a:buFont typeface="Arial"/>
              <a:buNone/>
              <a:defRPr/>
            </a:pPr>
            <a:r>
              <a:rPr lang="en-US" b="1" i="1" u="sng" dirty="0">
                <a:solidFill>
                  <a:srgbClr val="FF0000"/>
                </a:solidFill>
              </a:rPr>
              <a:t>TRUE</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Placeholder 1"/>
          <p:cNvSpPr>
            <a:spLocks noGrp="1"/>
          </p:cNvSpPr>
          <p:nvPr>
            <p:ph type="body" sz="quarter" idx="10"/>
          </p:nvPr>
        </p:nvSpPr>
        <p:spPr/>
        <p:txBody>
          <a:bodyPr/>
          <a:lstStyle/>
          <a:p>
            <a:pPr eaLnBrk="1" hangingPunct="1"/>
            <a:r>
              <a:rPr lang="en-US" b="1" dirty="0">
                <a:solidFill>
                  <a:schemeClr val="accent1">
                    <a:lumMod val="50000"/>
                  </a:schemeClr>
                </a:solidFill>
              </a:rPr>
              <a:t>END OF SESSION I</a:t>
            </a:r>
          </a:p>
        </p:txBody>
      </p:sp>
      <p:sp>
        <p:nvSpPr>
          <p:cNvPr id="102402" name="Text Placeholder 2"/>
          <p:cNvSpPr>
            <a:spLocks noGrp="1"/>
          </p:cNvSpPr>
          <p:nvPr>
            <p:ph type="body" sz="quarter" idx="11"/>
          </p:nvPr>
        </p:nvSpPr>
        <p:spPr/>
        <p:txBody>
          <a:bodyPr/>
          <a:lstStyle/>
          <a:p>
            <a:pPr algn="ctr" eaLnBrk="1" hangingPunct="1"/>
            <a:endParaRPr lang="en-US" dirty="0"/>
          </a:p>
          <a:p>
            <a:pPr algn="ctr" eaLnBrk="1" hangingPunct="1"/>
            <a:endParaRPr lang="en-US" dirty="0"/>
          </a:p>
          <a:p>
            <a:pPr algn="ctr" eaLnBrk="1" hangingPunct="1"/>
            <a:endParaRPr lang="en-US" sz="4000" dirty="0"/>
          </a:p>
        </p:txBody>
      </p:sp>
      <p:pic>
        <p:nvPicPr>
          <p:cNvPr id="102403" name="Picture 3"/>
          <p:cNvPicPr>
            <a:picLocks noChangeAspect="1"/>
          </p:cNvPicPr>
          <p:nvPr/>
        </p:nvPicPr>
        <p:blipFill>
          <a:blip r:embed="rId3"/>
          <a:srcRect/>
          <a:stretch>
            <a:fillRect/>
          </a:stretch>
        </p:blipFill>
        <p:spPr bwMode="auto">
          <a:xfrm>
            <a:off x="3203575" y="1276350"/>
            <a:ext cx="3879850" cy="28114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5557" y="1577975"/>
            <a:ext cx="7886700" cy="993775"/>
          </a:xfrm>
        </p:spPr>
        <p:txBody>
          <a:bodyPr rtlCol="0">
            <a:noAutofit/>
          </a:bodyPr>
          <a:lstStyle/>
          <a:p>
            <a:pPr algn="ctr" defTabSz="685783" eaLnBrk="1" fontAlgn="auto" hangingPunct="1">
              <a:spcAft>
                <a:spcPts val="0"/>
              </a:spcAft>
              <a:defRPr/>
            </a:pPr>
            <a:br>
              <a:rPr lang="en-US" sz="5400" dirty="0">
                <a:solidFill>
                  <a:schemeClr val="accent1">
                    <a:lumMod val="50000"/>
                  </a:schemeClr>
                </a:solidFill>
              </a:rPr>
            </a:br>
            <a:r>
              <a:rPr lang="en-US" sz="5400" dirty="0">
                <a:solidFill>
                  <a:schemeClr val="accent1">
                    <a:lumMod val="50000"/>
                  </a:schemeClr>
                </a:solidFill>
              </a:rPr>
              <a:t>Session II:</a:t>
            </a:r>
            <a:br>
              <a:rPr lang="en-US" sz="5400" dirty="0">
                <a:solidFill>
                  <a:schemeClr val="accent1">
                    <a:lumMod val="50000"/>
                  </a:schemeClr>
                </a:solidFill>
              </a:rPr>
            </a:br>
            <a:r>
              <a:rPr lang="en-US" sz="5400" dirty="0">
                <a:solidFill>
                  <a:schemeClr val="accent1">
                    <a:lumMod val="50000"/>
                  </a:schemeClr>
                </a:solidFill>
              </a:rPr>
              <a:t>Drugs In Society</a:t>
            </a:r>
            <a:br>
              <a:rPr lang="en-US" sz="5400" dirty="0">
                <a:solidFill>
                  <a:schemeClr val="accent1">
                    <a:lumMod val="50000"/>
                  </a:schemeClr>
                </a:solidFill>
              </a:rPr>
            </a:br>
            <a:endParaRPr lang="en-US" sz="5400" dirty="0">
              <a:solidFill>
                <a:schemeClr val="accent1">
                  <a:lumMod val="5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Placeholder 1"/>
          <p:cNvSpPr>
            <a:spLocks noGrp="1"/>
          </p:cNvSpPr>
          <p:nvPr>
            <p:ph type="body" sz="quarter" idx="10"/>
          </p:nvPr>
        </p:nvSpPr>
        <p:spPr>
          <a:xfrm>
            <a:off x="1020536" y="193222"/>
            <a:ext cx="7543800" cy="762000"/>
          </a:xfrm>
        </p:spPr>
        <p:txBody>
          <a:bodyPr/>
          <a:lstStyle/>
          <a:p>
            <a:pPr eaLnBrk="1" hangingPunct="1"/>
            <a:r>
              <a:rPr lang="en-US" b="1" dirty="0">
                <a:solidFill>
                  <a:schemeClr val="accent1">
                    <a:lumMod val="50000"/>
                  </a:schemeClr>
                </a:solidFill>
              </a:rPr>
              <a:t>National Statistics</a:t>
            </a:r>
          </a:p>
        </p:txBody>
      </p:sp>
      <p:sp>
        <p:nvSpPr>
          <p:cNvPr id="3" name="Text Placeholder 2"/>
          <p:cNvSpPr>
            <a:spLocks noGrp="1"/>
          </p:cNvSpPr>
          <p:nvPr>
            <p:ph type="body" sz="quarter" idx="11"/>
          </p:nvPr>
        </p:nvSpPr>
        <p:spPr>
          <a:xfrm>
            <a:off x="359229" y="1123950"/>
            <a:ext cx="8556171" cy="3505200"/>
          </a:xfrm>
        </p:spPr>
        <p:txBody>
          <a:bodyPr rtlCol="0">
            <a:normAutofit/>
          </a:bodyPr>
          <a:lstStyle/>
          <a:p>
            <a:pPr marL="457200" indent="-457200" defTabSz="685783" eaLnBrk="1" fontAlgn="auto" hangingPunct="1">
              <a:spcAft>
                <a:spcPts val="0"/>
              </a:spcAft>
              <a:buFont typeface="Arial" panose="020B0604020202020204" pitchFamily="34" charset="0"/>
              <a:buChar char="•"/>
              <a:defRPr/>
            </a:pPr>
            <a:r>
              <a:rPr lang="en-US" dirty="0"/>
              <a:t>52 million Americans aged 12 and older reported use of a prescription drug outside of its intended purpose within the past month</a:t>
            </a:r>
          </a:p>
          <a:p>
            <a:pPr marL="457200" indent="-457200" defTabSz="685783" eaLnBrk="1" fontAlgn="auto" hangingPunct="1">
              <a:spcAft>
                <a:spcPts val="0"/>
              </a:spcAft>
              <a:buFont typeface="Arial" panose="020B0604020202020204" pitchFamily="34" charset="0"/>
              <a:buChar char="•"/>
              <a:defRPr/>
            </a:pPr>
            <a:endParaRPr lang="en-US" dirty="0"/>
          </a:p>
          <a:p>
            <a:pPr marL="457200" indent="-457200" defTabSz="685783" eaLnBrk="1" fontAlgn="auto" hangingPunct="1">
              <a:spcAft>
                <a:spcPts val="0"/>
              </a:spcAft>
              <a:buFont typeface="Arial" panose="020B0604020202020204" pitchFamily="34" charset="0"/>
              <a:buChar char="•"/>
              <a:defRPr/>
            </a:pPr>
            <a:r>
              <a:rPr lang="en-US" dirty="0"/>
              <a:t>The United States holds 5% of the world’s population, but consumes 75% of the world’s prescription drugs</a:t>
            </a:r>
          </a:p>
          <a:p>
            <a:pPr algn="ctr" defTabSz="685783" eaLnBrk="1" fontAlgn="auto" hangingPunct="1">
              <a:spcAft>
                <a:spcPts val="0"/>
              </a:spcAft>
              <a:buFont typeface="Arial"/>
              <a:buNone/>
              <a:defRPr/>
            </a:pPr>
            <a:r>
              <a:rPr lang="en-US" sz="2000" i="1" dirty="0"/>
              <a:t>(Source: National Institute of Drug Abuse)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12471" y="158070"/>
            <a:ext cx="5282293" cy="436562"/>
          </a:xfrm>
        </p:spPr>
        <p:txBody>
          <a:bodyPr rtlCol="0">
            <a:noAutofit/>
          </a:bodyPr>
          <a:lstStyle/>
          <a:p>
            <a:pPr defTabSz="685783" eaLnBrk="1" fontAlgn="auto" hangingPunct="1">
              <a:spcAft>
                <a:spcPts val="0"/>
              </a:spcAft>
              <a:defRPr/>
            </a:pPr>
            <a:r>
              <a:rPr lang="en-US" altLang="en-US" sz="3200" dirty="0">
                <a:solidFill>
                  <a:schemeClr val="accent1">
                    <a:lumMod val="50000"/>
                  </a:schemeClr>
                </a:solidFill>
              </a:rPr>
              <a:t>Self-Reported Drug Use</a:t>
            </a:r>
          </a:p>
        </p:txBody>
      </p:sp>
      <p:sp>
        <p:nvSpPr>
          <p:cNvPr id="5" name="Content Placeholder 2"/>
          <p:cNvSpPr txBox="1">
            <a:spLocks/>
          </p:cNvSpPr>
          <p:nvPr/>
        </p:nvSpPr>
        <p:spPr>
          <a:xfrm>
            <a:off x="151040" y="733425"/>
            <a:ext cx="8841920" cy="3536632"/>
          </a:xfrm>
          <a:prstGeom prst="rect">
            <a:avLst/>
          </a:prstGeom>
        </p:spPr>
        <p:txBody>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457200" indent="-457200" eaLnBrk="1" hangingPunct="1">
              <a:spcBef>
                <a:spcPts val="1200"/>
              </a:spcBef>
              <a:buFont typeface="Arial" pitchFamily="34" charset="0"/>
              <a:buChar char="•"/>
              <a:defRPr/>
            </a:pPr>
            <a:r>
              <a:rPr lang="en-US" sz="2400" b="0" kern="0" baseline="0" dirty="0">
                <a:solidFill>
                  <a:schemeClr val="accent1">
                    <a:lumMod val="75000"/>
                  </a:schemeClr>
                </a:solidFill>
                <a:latin typeface="+mn-lt"/>
              </a:rPr>
              <a:t>In 2018, an estimated 53.2 million Americans aged 12 or older used illicit drug within the past year, representing 19.4% of the population</a:t>
            </a:r>
          </a:p>
          <a:p>
            <a:pPr marL="457200" indent="-457200" eaLnBrk="1" hangingPunct="1">
              <a:spcBef>
                <a:spcPts val="1200"/>
              </a:spcBef>
              <a:buFont typeface="Arial" pitchFamily="34" charset="0"/>
              <a:buChar char="•"/>
              <a:defRPr/>
            </a:pPr>
            <a:r>
              <a:rPr lang="en-US" sz="2400" b="0" kern="0" baseline="0" dirty="0">
                <a:solidFill>
                  <a:schemeClr val="accent1">
                    <a:lumMod val="75000"/>
                  </a:schemeClr>
                </a:solidFill>
                <a:latin typeface="+mn-lt"/>
              </a:rPr>
              <a:t>Marijuana was the most common, used by 43.5 million people, representing nearly 82% of all illicit drug use</a:t>
            </a:r>
          </a:p>
          <a:p>
            <a:pPr marL="457200" indent="-457200" eaLnBrk="1" hangingPunct="1">
              <a:spcBef>
                <a:spcPts val="1200"/>
              </a:spcBef>
              <a:buFont typeface="Arial" pitchFamily="34" charset="0"/>
              <a:buChar char="•"/>
              <a:defRPr/>
            </a:pPr>
            <a:r>
              <a:rPr lang="en-US" sz="2400" b="0" kern="0" baseline="0" dirty="0">
                <a:solidFill>
                  <a:schemeClr val="accent1">
                    <a:lumMod val="75000"/>
                  </a:schemeClr>
                </a:solidFill>
                <a:latin typeface="+mn-lt"/>
              </a:rPr>
              <a:t>The misuse of prescription pain relievers was the second most common, with approximately 9.9 million people reporting use within the past year</a:t>
            </a:r>
          </a:p>
          <a:p>
            <a:pPr marL="0" indent="0" eaLnBrk="1" hangingPunct="1">
              <a:spcBef>
                <a:spcPts val="1200"/>
              </a:spcBef>
              <a:defRPr/>
            </a:pPr>
            <a:r>
              <a:rPr lang="en-US" sz="1800" b="0" kern="0" baseline="0" dirty="0">
                <a:solidFill>
                  <a:schemeClr val="accent1">
                    <a:lumMod val="75000"/>
                  </a:schemeClr>
                </a:solidFill>
                <a:latin typeface="+mn-lt"/>
              </a:rPr>
              <a:t>Source: National Survey on Drug Use and Health (NSDUH)</a:t>
            </a:r>
          </a:p>
          <a:p>
            <a:pPr>
              <a:spcBef>
                <a:spcPts val="1200"/>
              </a:spcBef>
              <a:defRPr/>
            </a:pPr>
            <a:endParaRPr lang="en-US" sz="2400" b="0" kern="0" baseline="0" dirty="0">
              <a:solidFill>
                <a:schemeClr val="accent1">
                  <a:lumMod val="75000"/>
                </a:schemeClr>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91936" y="0"/>
            <a:ext cx="7886700" cy="993775"/>
          </a:xfrm>
        </p:spPr>
        <p:txBody>
          <a:bodyPr rtlCol="0">
            <a:normAutofit/>
          </a:bodyPr>
          <a:lstStyle/>
          <a:p>
            <a:pPr defTabSz="685783" eaLnBrk="1" fontAlgn="auto" hangingPunct="1">
              <a:spcAft>
                <a:spcPts val="0"/>
              </a:spcAft>
              <a:defRPr/>
            </a:pPr>
            <a:r>
              <a:rPr lang="en-US" altLang="en-US" sz="4000" dirty="0">
                <a:solidFill>
                  <a:srgbClr val="00478A"/>
                </a:solidFill>
                <a:latin typeface="+mn-lt"/>
              </a:rPr>
              <a:t>Prescription Drug Abuse/Misuse</a:t>
            </a:r>
          </a:p>
        </p:txBody>
      </p:sp>
      <p:sp>
        <p:nvSpPr>
          <p:cNvPr id="51203" name="Rectangle 3"/>
          <p:cNvSpPr>
            <a:spLocks noGrp="1" noChangeArrowheads="1"/>
          </p:cNvSpPr>
          <p:nvPr>
            <p:ph idx="1"/>
          </p:nvPr>
        </p:nvSpPr>
        <p:spPr>
          <a:xfrm>
            <a:off x="293914" y="993775"/>
            <a:ext cx="8556171" cy="3384096"/>
          </a:xfrm>
        </p:spPr>
        <p:txBody>
          <a:bodyPr rtlCol="0">
            <a:normAutofit fontScale="55000" lnSpcReduction="20000"/>
          </a:bodyPr>
          <a:lstStyle/>
          <a:p>
            <a:pPr marL="0" indent="0" defTabSz="685783" eaLnBrk="1" fontAlgn="auto" hangingPunct="1">
              <a:lnSpc>
                <a:spcPct val="80000"/>
              </a:lnSpc>
              <a:spcAft>
                <a:spcPts val="0"/>
              </a:spcAft>
              <a:buFont typeface="Arial"/>
              <a:buNone/>
              <a:defRPr/>
            </a:pPr>
            <a:r>
              <a:rPr lang="en-US" altLang="en-US" sz="4400" dirty="0">
                <a:solidFill>
                  <a:srgbClr val="00478A"/>
                </a:solidFill>
              </a:rPr>
              <a:t>Three classes of prescription drugs commonly abused:</a:t>
            </a:r>
          </a:p>
          <a:p>
            <a:pPr marL="171446" indent="-171446" defTabSz="685783" eaLnBrk="1" fontAlgn="auto" hangingPunct="1">
              <a:lnSpc>
                <a:spcPct val="80000"/>
              </a:lnSpc>
              <a:spcAft>
                <a:spcPts val="0"/>
              </a:spcAft>
              <a:buFont typeface="Wingdings" panose="05000000000000000000" pitchFamily="2" charset="2"/>
              <a:buNone/>
              <a:defRPr/>
            </a:pPr>
            <a:endParaRPr lang="en-US" altLang="en-US" sz="4400" dirty="0">
              <a:solidFill>
                <a:srgbClr val="00478A"/>
              </a:solidFill>
            </a:endParaRPr>
          </a:p>
          <a:p>
            <a:pPr marL="171446" indent="-171446" defTabSz="685783" eaLnBrk="1" fontAlgn="auto" hangingPunct="1">
              <a:lnSpc>
                <a:spcPct val="120000"/>
              </a:lnSpc>
              <a:spcAft>
                <a:spcPts val="0"/>
              </a:spcAft>
              <a:buFont typeface="Arial"/>
              <a:buChar char="•"/>
              <a:defRPr/>
            </a:pPr>
            <a:r>
              <a:rPr lang="en-US" altLang="en-US" sz="3300" dirty="0">
                <a:solidFill>
                  <a:srgbClr val="00478A"/>
                </a:solidFill>
              </a:rPr>
              <a:t>Opioids, or Narcotic Analgesics, which are most often prescribed to treat pain (Fentanyl, Oxycodone, Hydrocodone, Morphine, etc.)</a:t>
            </a:r>
            <a:br>
              <a:rPr lang="en-US" altLang="en-US" sz="3300" dirty="0">
                <a:solidFill>
                  <a:srgbClr val="00478A"/>
                </a:solidFill>
              </a:rPr>
            </a:br>
            <a:endParaRPr lang="en-US" altLang="en-US" sz="3300" dirty="0">
              <a:solidFill>
                <a:srgbClr val="00478A"/>
              </a:solidFill>
            </a:endParaRPr>
          </a:p>
          <a:p>
            <a:pPr marL="171446" indent="-171446" defTabSz="685783" eaLnBrk="1" fontAlgn="auto" hangingPunct="1">
              <a:lnSpc>
                <a:spcPct val="120000"/>
              </a:lnSpc>
              <a:spcAft>
                <a:spcPts val="0"/>
              </a:spcAft>
              <a:buFont typeface="Arial"/>
              <a:buChar char="•"/>
              <a:defRPr/>
            </a:pPr>
            <a:r>
              <a:rPr lang="en-US" altLang="en-US" sz="3300" dirty="0">
                <a:solidFill>
                  <a:srgbClr val="00478A"/>
                </a:solidFill>
              </a:rPr>
              <a:t>Central Nervous System (CNS) Depressants: Used to treat anxiety and sleep disorders (Xanax, Ambien, Prozac, Valium, etc.)</a:t>
            </a:r>
            <a:br>
              <a:rPr lang="en-US" altLang="en-US" sz="3300" dirty="0">
                <a:solidFill>
                  <a:srgbClr val="00478A"/>
                </a:solidFill>
              </a:rPr>
            </a:br>
            <a:endParaRPr lang="en-US" altLang="en-US" sz="3300" dirty="0">
              <a:solidFill>
                <a:srgbClr val="00478A"/>
              </a:solidFill>
            </a:endParaRPr>
          </a:p>
          <a:p>
            <a:pPr marL="171446" indent="-171446" defTabSz="685783" eaLnBrk="1" fontAlgn="auto" hangingPunct="1">
              <a:lnSpc>
                <a:spcPct val="120000"/>
              </a:lnSpc>
              <a:spcAft>
                <a:spcPts val="0"/>
              </a:spcAft>
              <a:buFont typeface="Arial"/>
              <a:buChar char="•"/>
              <a:defRPr/>
            </a:pPr>
            <a:r>
              <a:rPr lang="en-US" altLang="en-US" sz="3300" dirty="0">
                <a:solidFill>
                  <a:srgbClr val="00478A"/>
                </a:solidFill>
              </a:rPr>
              <a:t>CNS Stimulants: Illicit drugs and prescribed to drugs treat sleep disorder narcolepsy and attention-deficit hyperactivity disorder (Methamphetamine, Cocaine, Amphetamines)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Placeholder 1"/>
          <p:cNvSpPr>
            <a:spLocks noGrp="1"/>
          </p:cNvSpPr>
          <p:nvPr>
            <p:ph type="body" sz="quarter" idx="10"/>
          </p:nvPr>
        </p:nvSpPr>
        <p:spPr>
          <a:xfrm>
            <a:off x="742950" y="133350"/>
            <a:ext cx="7543800" cy="762000"/>
          </a:xfrm>
        </p:spPr>
        <p:txBody>
          <a:bodyPr/>
          <a:lstStyle/>
          <a:p>
            <a:pPr eaLnBrk="1" hangingPunct="1"/>
            <a:r>
              <a:rPr lang="en-US" sz="4000" b="1" dirty="0">
                <a:solidFill>
                  <a:schemeClr val="accent1">
                    <a:lumMod val="50000"/>
                  </a:schemeClr>
                </a:solidFill>
              </a:rPr>
              <a:t>National Statistics</a:t>
            </a:r>
          </a:p>
        </p:txBody>
      </p:sp>
      <p:sp>
        <p:nvSpPr>
          <p:cNvPr id="3" name="Text Placeholder 2"/>
          <p:cNvSpPr>
            <a:spLocks noGrp="1"/>
          </p:cNvSpPr>
          <p:nvPr>
            <p:ph type="body" sz="quarter" idx="11"/>
          </p:nvPr>
        </p:nvSpPr>
        <p:spPr>
          <a:xfrm>
            <a:off x="330653" y="895350"/>
            <a:ext cx="8813347" cy="3635829"/>
          </a:xfrm>
        </p:spPr>
        <p:txBody>
          <a:bodyPr rtlCol="0">
            <a:normAutofit fontScale="55000" lnSpcReduction="20000"/>
          </a:bodyPr>
          <a:lstStyle/>
          <a:p>
            <a:pPr defTabSz="685783" eaLnBrk="1" fontAlgn="auto" hangingPunct="1">
              <a:spcAft>
                <a:spcPts val="0"/>
              </a:spcAft>
              <a:buFont typeface="Arial"/>
              <a:buNone/>
              <a:defRPr/>
            </a:pPr>
            <a:r>
              <a:rPr lang="en-US" sz="3600" b="1" dirty="0"/>
              <a:t>Illicit Drugs</a:t>
            </a:r>
          </a:p>
          <a:p>
            <a:pPr marL="342900" indent="-342900" defTabSz="685783" eaLnBrk="1" fontAlgn="auto" hangingPunct="1">
              <a:lnSpc>
                <a:spcPct val="120000"/>
              </a:lnSpc>
              <a:spcAft>
                <a:spcPts val="0"/>
              </a:spcAft>
              <a:buFont typeface="Arial" panose="020B0604020202020204" pitchFamily="34" charset="0"/>
              <a:buChar char="•"/>
              <a:defRPr/>
            </a:pPr>
            <a:r>
              <a:rPr lang="en-US" sz="3800" dirty="0"/>
              <a:t>In 2018 an estimated 5.5 million Americans aged 12 and up used cocaine in the past year</a:t>
            </a:r>
          </a:p>
          <a:p>
            <a:pPr defTabSz="685783" eaLnBrk="1" fontAlgn="auto" hangingPunct="1">
              <a:lnSpc>
                <a:spcPct val="120000"/>
              </a:lnSpc>
              <a:spcAft>
                <a:spcPts val="0"/>
              </a:spcAft>
              <a:defRPr/>
            </a:pPr>
            <a:endParaRPr lang="en-US" sz="3800" dirty="0"/>
          </a:p>
          <a:p>
            <a:pPr marL="342900" indent="-342900" defTabSz="685783" eaLnBrk="1" fontAlgn="auto" hangingPunct="1">
              <a:lnSpc>
                <a:spcPct val="120000"/>
              </a:lnSpc>
              <a:spcAft>
                <a:spcPts val="0"/>
              </a:spcAft>
              <a:buFont typeface="Arial" panose="020B0604020202020204" pitchFamily="34" charset="0"/>
              <a:buChar char="•"/>
              <a:defRPr/>
            </a:pPr>
            <a:r>
              <a:rPr lang="en-US" sz="3800" dirty="0"/>
              <a:t>During the same period, approximately 5.1 million Americans reported illicit use of prescription stimulants</a:t>
            </a:r>
            <a:endParaRPr lang="en-US" sz="3800" strike="sngStrike" dirty="0">
              <a:highlight>
                <a:srgbClr val="FFFF00"/>
              </a:highlight>
            </a:endParaRPr>
          </a:p>
          <a:p>
            <a:pPr marL="342900" indent="-342900" defTabSz="685783" eaLnBrk="1" fontAlgn="auto" hangingPunct="1">
              <a:lnSpc>
                <a:spcPct val="120000"/>
              </a:lnSpc>
              <a:spcAft>
                <a:spcPts val="0"/>
              </a:spcAft>
              <a:buFont typeface="Arial" panose="020B0604020202020204" pitchFamily="34" charset="0"/>
              <a:buChar char="•"/>
              <a:defRPr/>
            </a:pPr>
            <a:endParaRPr lang="en-US" sz="3800" dirty="0">
              <a:highlight>
                <a:srgbClr val="FFFF00"/>
              </a:highlight>
            </a:endParaRPr>
          </a:p>
          <a:p>
            <a:pPr marL="342900" indent="-342900" defTabSz="685783" eaLnBrk="1" fontAlgn="auto" hangingPunct="1">
              <a:lnSpc>
                <a:spcPct val="120000"/>
              </a:lnSpc>
              <a:spcAft>
                <a:spcPts val="0"/>
              </a:spcAft>
              <a:buFont typeface="Arial" panose="020B0604020202020204" pitchFamily="34" charset="0"/>
              <a:buChar char="•"/>
              <a:defRPr/>
            </a:pPr>
            <a:r>
              <a:rPr lang="en-US" sz="3800" dirty="0"/>
              <a:t>An estimated 808,000 people reported using Fentanyl in 2018, nearly double the reported use in 2014</a:t>
            </a:r>
            <a:endParaRPr lang="en-US" sz="3800" strike="sngStrike" dirty="0"/>
          </a:p>
          <a:p>
            <a:pPr defTabSz="685783" eaLnBrk="1" fontAlgn="auto" hangingPunct="1">
              <a:spcAft>
                <a:spcPts val="0"/>
              </a:spcAft>
              <a:buFont typeface="Arial"/>
              <a:buNone/>
              <a:defRPr/>
            </a:pPr>
            <a:r>
              <a:rPr lang="en-US" dirty="0"/>
              <a:t>   </a:t>
            </a:r>
            <a:r>
              <a:rPr lang="en-US" sz="2000" i="1" dirty="0"/>
              <a:t>(Source: 2018 National Survey on Drug Use and Health)</a:t>
            </a:r>
          </a:p>
          <a:p>
            <a:pPr defTabSz="685783" eaLnBrk="1" fontAlgn="auto" hangingPunct="1">
              <a:spcAft>
                <a:spcPts val="0"/>
              </a:spcAft>
              <a:buFont typeface="Arial"/>
              <a:buNone/>
              <a:defRPr/>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45A32A-2F16-4BDF-9C48-6B344584FDC1}"/>
              </a:ext>
            </a:extLst>
          </p:cNvPr>
          <p:cNvSpPr>
            <a:spLocks noGrp="1"/>
          </p:cNvSpPr>
          <p:nvPr>
            <p:ph type="body" idx="1"/>
          </p:nvPr>
        </p:nvSpPr>
        <p:spPr>
          <a:xfrm>
            <a:off x="179614" y="2245179"/>
            <a:ext cx="8964385" cy="2060959"/>
          </a:xfrm>
        </p:spPr>
        <p:txBody>
          <a:bodyPr>
            <a:noAutofit/>
          </a:bodyPr>
          <a:lstStyle/>
          <a:p>
            <a:pPr>
              <a:lnSpc>
                <a:spcPct val="110000"/>
              </a:lnSpc>
            </a:pPr>
            <a:r>
              <a:rPr lang="en-US" sz="2000" dirty="0"/>
              <a:t>Results from more than 10 million workplace drug tests by Quest Diagnostics</a:t>
            </a:r>
          </a:p>
          <a:p>
            <a:pPr marL="285750" indent="-285750">
              <a:lnSpc>
                <a:spcPct val="110000"/>
              </a:lnSpc>
              <a:buFont typeface="Arial" panose="020B0604020202020204" pitchFamily="34" charset="0"/>
              <a:buChar char="•"/>
            </a:pPr>
            <a:r>
              <a:rPr lang="en-US" sz="2000" dirty="0"/>
              <a:t>5% increase over 2017, the highest rate since 2004</a:t>
            </a:r>
          </a:p>
          <a:p>
            <a:pPr marL="285750" indent="-285750">
              <a:lnSpc>
                <a:spcPct val="110000"/>
              </a:lnSpc>
              <a:buFont typeface="Arial" panose="020B0604020202020204" pitchFamily="34" charset="0"/>
              <a:buChar char="•"/>
            </a:pPr>
            <a:r>
              <a:rPr lang="en-US" sz="2000" dirty="0"/>
              <a:t>4.4% of workers and job applicants tested positive for drugs</a:t>
            </a:r>
          </a:p>
          <a:p>
            <a:pPr marL="285750" indent="-285750">
              <a:lnSpc>
                <a:spcPct val="110000"/>
              </a:lnSpc>
              <a:buFont typeface="Arial" panose="020B0604020202020204" pitchFamily="34" charset="0"/>
              <a:buChar char="•"/>
            </a:pPr>
            <a:r>
              <a:rPr lang="en-US" sz="2000" dirty="0"/>
              <a:t>24% increase for safety sensitive workforce  (Airplane Pilots, Train Conductors) from 2014 to 2018</a:t>
            </a:r>
          </a:p>
          <a:p>
            <a:endParaRPr lang="en-US" sz="2000" dirty="0"/>
          </a:p>
          <a:p>
            <a:endParaRPr lang="en-US" sz="2000" dirty="0"/>
          </a:p>
          <a:p>
            <a:endParaRPr lang="en-US" sz="2000" dirty="0"/>
          </a:p>
        </p:txBody>
      </p:sp>
      <p:pic>
        <p:nvPicPr>
          <p:cNvPr id="7" name="Picture 6" descr="A screenshot of a cell phone&#10;&#10;Description automatically generated">
            <a:extLst>
              <a:ext uri="{FF2B5EF4-FFF2-40B4-BE49-F238E27FC236}">
                <a16:creationId xmlns:a16="http://schemas.microsoft.com/office/drawing/2014/main" id="{6B2004FE-133D-4532-89DA-670FD236DBD0}"/>
              </a:ext>
            </a:extLst>
          </p:cNvPr>
          <p:cNvPicPr>
            <a:picLocks noChangeAspect="1"/>
          </p:cNvPicPr>
          <p:nvPr/>
        </p:nvPicPr>
        <p:blipFill>
          <a:blip r:embed="rId3"/>
          <a:stretch>
            <a:fillRect/>
          </a:stretch>
        </p:blipFill>
        <p:spPr>
          <a:xfrm>
            <a:off x="244929" y="83127"/>
            <a:ext cx="8503894" cy="2202873"/>
          </a:xfrm>
          <a:prstGeom prst="rect">
            <a:avLst/>
          </a:prstGeom>
        </p:spPr>
      </p:pic>
    </p:spTree>
    <p:extLst>
      <p:ext uri="{BB962C8B-B14F-4D97-AF65-F5344CB8AC3E}">
        <p14:creationId xmlns:p14="http://schemas.microsoft.com/office/powerpoint/2010/main" val="3175325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82F2-6FEA-291D-9CAE-CE935B15FC4D}"/>
              </a:ext>
            </a:extLst>
          </p:cNvPr>
          <p:cNvSpPr>
            <a:spLocks noGrp="1"/>
          </p:cNvSpPr>
          <p:nvPr>
            <p:ph type="title"/>
          </p:nvPr>
        </p:nvSpPr>
        <p:spPr>
          <a:xfrm>
            <a:off x="290624" y="-1397099"/>
            <a:ext cx="8375908" cy="2139553"/>
          </a:xfrm>
        </p:spPr>
        <p:txBody>
          <a:bodyPr/>
          <a:lstStyle/>
          <a:p>
            <a:r>
              <a:rPr lang="en-US" sz="3600" dirty="0">
                <a:solidFill>
                  <a:srgbClr val="002060"/>
                </a:solidFill>
              </a:rPr>
              <a:t>Drugs and Alcohol in the Workplace</a:t>
            </a:r>
          </a:p>
        </p:txBody>
      </p:sp>
      <p:sp>
        <p:nvSpPr>
          <p:cNvPr id="6" name="TextBox 5">
            <a:extLst>
              <a:ext uri="{FF2B5EF4-FFF2-40B4-BE49-F238E27FC236}">
                <a16:creationId xmlns:a16="http://schemas.microsoft.com/office/drawing/2014/main" id="{028CA8F8-B343-656C-E77C-BA295638043E}"/>
              </a:ext>
            </a:extLst>
          </p:cNvPr>
          <p:cNvSpPr txBox="1"/>
          <p:nvPr/>
        </p:nvSpPr>
        <p:spPr>
          <a:xfrm>
            <a:off x="1616528" y="3747407"/>
            <a:ext cx="6750887" cy="2554545"/>
          </a:xfrm>
          <a:prstGeom prst="rect">
            <a:avLst/>
          </a:prstGeom>
          <a:noFill/>
        </p:spPr>
        <p:txBody>
          <a:bodyPr wrap="none" rtlCol="0">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2"/>
              </a:rPr>
              <a:t>www.Youtube.com/watch?v=rMjBNeXXuRM</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CB7C1AA-E56B-313B-8CC8-CF25DE343539}"/>
              </a:ext>
            </a:extLst>
          </p:cNvPr>
          <p:cNvPicPr>
            <a:picLocks noChangeAspect="1"/>
          </p:cNvPicPr>
          <p:nvPr/>
        </p:nvPicPr>
        <p:blipFill rotWithShape="1">
          <a:blip r:embed="rId3"/>
          <a:srcRect l="2700" t="12585" r="5321" b="15968"/>
          <a:stretch/>
        </p:blipFill>
        <p:spPr>
          <a:xfrm>
            <a:off x="1061356" y="898071"/>
            <a:ext cx="6588580" cy="2930979"/>
          </a:xfrm>
          <a:prstGeom prst="rect">
            <a:avLst/>
          </a:prstGeom>
        </p:spPr>
      </p:pic>
    </p:spTree>
    <p:extLst>
      <p:ext uri="{BB962C8B-B14F-4D97-AF65-F5344CB8AC3E}">
        <p14:creationId xmlns:p14="http://schemas.microsoft.com/office/powerpoint/2010/main" val="3665965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2CF6-CBE6-47A6-B035-9585110DF251}"/>
              </a:ext>
            </a:extLst>
          </p:cNvPr>
          <p:cNvSpPr>
            <a:spLocks noGrp="1"/>
          </p:cNvSpPr>
          <p:nvPr>
            <p:ph type="title"/>
          </p:nvPr>
        </p:nvSpPr>
        <p:spPr>
          <a:xfrm>
            <a:off x="367393" y="166914"/>
            <a:ext cx="8499021" cy="1411168"/>
          </a:xfrm>
        </p:spPr>
        <p:txBody>
          <a:bodyPr>
            <a:noAutofit/>
          </a:bodyPr>
          <a:lstStyle/>
          <a:p>
            <a:r>
              <a:rPr lang="en-US" sz="3200" dirty="0">
                <a:solidFill>
                  <a:schemeClr val="accent1">
                    <a:lumMod val="50000"/>
                  </a:schemeClr>
                </a:solidFill>
              </a:rPr>
              <a:t>Workforce Marijuana Positivity Increase   By State (2018)</a:t>
            </a:r>
            <a:br>
              <a:rPr lang="en-US" sz="3200" dirty="0">
                <a:solidFill>
                  <a:schemeClr val="accent1">
                    <a:lumMod val="50000"/>
                  </a:schemeClr>
                </a:solidFill>
              </a:rPr>
            </a:br>
            <a:endParaRPr lang="en-US" sz="3200" dirty="0">
              <a:solidFill>
                <a:schemeClr val="accent1">
                  <a:lumMod val="50000"/>
                </a:schemeClr>
              </a:solidFill>
            </a:endParaRPr>
          </a:p>
        </p:txBody>
      </p:sp>
      <p:sp>
        <p:nvSpPr>
          <p:cNvPr id="3" name="Text Placeholder 2">
            <a:extLst>
              <a:ext uri="{FF2B5EF4-FFF2-40B4-BE49-F238E27FC236}">
                <a16:creationId xmlns:a16="http://schemas.microsoft.com/office/drawing/2014/main" id="{D022CB1C-77F3-412A-853F-1E45F93CAE93}"/>
              </a:ext>
            </a:extLst>
          </p:cNvPr>
          <p:cNvSpPr>
            <a:spLocks noGrp="1"/>
          </p:cNvSpPr>
          <p:nvPr>
            <p:ph type="body" idx="1"/>
          </p:nvPr>
        </p:nvSpPr>
        <p:spPr>
          <a:xfrm>
            <a:off x="636815" y="1426076"/>
            <a:ext cx="8776607" cy="3031624"/>
          </a:xfrm>
        </p:spPr>
        <p:txBody>
          <a:bodyPr>
            <a:normAutofit fontScale="92500" lnSpcReduction="10000"/>
          </a:bodyPr>
          <a:lstStyle/>
          <a:p>
            <a:r>
              <a:rPr lang="en-US" sz="2800" b="1" dirty="0">
                <a:solidFill>
                  <a:srgbClr val="0070C0"/>
                </a:solidFill>
              </a:rPr>
              <a:t>Oregon - 63%</a:t>
            </a:r>
          </a:p>
          <a:p>
            <a:r>
              <a:rPr lang="en-US" sz="2800" b="1" dirty="0">
                <a:solidFill>
                  <a:srgbClr val="0070C0"/>
                </a:solidFill>
              </a:rPr>
              <a:t>Nevada - 55%</a:t>
            </a:r>
          </a:p>
          <a:p>
            <a:r>
              <a:rPr lang="en-US" sz="2800" b="1" dirty="0">
                <a:solidFill>
                  <a:srgbClr val="0070C0"/>
                </a:solidFill>
              </a:rPr>
              <a:t>Colorado - 47%</a:t>
            </a:r>
          </a:p>
          <a:p>
            <a:endParaRPr lang="en-US" sz="2800" b="1" dirty="0">
              <a:solidFill>
                <a:srgbClr val="0070C0"/>
              </a:solidFill>
            </a:endParaRPr>
          </a:p>
          <a:p>
            <a:r>
              <a:rPr lang="en-US" sz="2800" b="1" dirty="0">
                <a:solidFill>
                  <a:srgbClr val="0070C0"/>
                </a:solidFill>
              </a:rPr>
              <a:t>National average - 2.3%</a:t>
            </a:r>
          </a:p>
          <a:p>
            <a:r>
              <a:rPr lang="en-US" sz="2800" b="1" dirty="0">
                <a:solidFill>
                  <a:srgbClr val="0070C0"/>
                </a:solidFill>
              </a:rPr>
              <a:t>Overall workplace positivity increased by 10%</a:t>
            </a:r>
          </a:p>
          <a:p>
            <a:r>
              <a:rPr lang="en-US" sz="2100" b="1" i="1" dirty="0">
                <a:solidFill>
                  <a:srgbClr val="0070C0"/>
                </a:solidFill>
              </a:rPr>
              <a:t>Source: Smart Approaches to Marijuana (SAM) April 2019</a:t>
            </a:r>
          </a:p>
        </p:txBody>
      </p:sp>
    </p:spTree>
    <p:extLst>
      <p:ext uri="{BB962C8B-B14F-4D97-AF65-F5344CB8AC3E}">
        <p14:creationId xmlns:p14="http://schemas.microsoft.com/office/powerpoint/2010/main" val="362952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eaLnBrk="1" hangingPunct="1"/>
            <a:r>
              <a:rPr lang="en-US" sz="4000" dirty="0">
                <a:solidFill>
                  <a:schemeClr val="accent1">
                    <a:lumMod val="50000"/>
                  </a:schemeClr>
                </a:solidFill>
                <a:latin typeface="Calibri" pitchFamily="34" charset="0"/>
              </a:rPr>
              <a:t>EDIT </a:t>
            </a:r>
          </a:p>
        </p:txBody>
      </p:sp>
      <p:sp>
        <p:nvSpPr>
          <p:cNvPr id="78851" name="TextBox 2"/>
          <p:cNvSpPr txBox="1">
            <a:spLocks noChangeArrowheads="1"/>
          </p:cNvSpPr>
          <p:nvPr/>
        </p:nvSpPr>
        <p:spPr bwMode="auto">
          <a:xfrm>
            <a:off x="1235075" y="1020763"/>
            <a:ext cx="7696200" cy="3081337"/>
          </a:xfrm>
          <a:prstGeom prst="rect">
            <a:avLst/>
          </a:prstGeom>
          <a:noFill/>
          <a:ln w="9525">
            <a:noFill/>
            <a:miter lim="800000"/>
            <a:headEnd/>
            <a:tailEnd/>
          </a:ln>
        </p:spPr>
        <p:txBody>
          <a:bodyPr>
            <a:spAutoFit/>
          </a:bodyPr>
          <a:lstStyle/>
          <a:p>
            <a:pPr marL="571500" indent="-571500">
              <a:buFont typeface="Wingdings" pitchFamily="2" charset="2"/>
              <a:buChar char="Ø"/>
            </a:pPr>
            <a:r>
              <a:rPr lang="en-US" sz="2800" baseline="0" dirty="0">
                <a:solidFill>
                  <a:srgbClr val="00478A"/>
                </a:solidFill>
                <a:latin typeface="Calibri" pitchFamily="34" charset="0"/>
              </a:rPr>
              <a:t>Session I:     Introduction and Overview</a:t>
            </a:r>
          </a:p>
          <a:p>
            <a:pPr marL="571500" indent="-571500">
              <a:buFont typeface="Wingdings" pitchFamily="2" charset="2"/>
              <a:buChar char="Ø"/>
            </a:pPr>
            <a:r>
              <a:rPr lang="en-US" sz="2800" baseline="0" dirty="0">
                <a:solidFill>
                  <a:srgbClr val="00478A"/>
                </a:solidFill>
                <a:latin typeface="Calibri" pitchFamily="34" charset="0"/>
              </a:rPr>
              <a:t>Session II:    Drugs in Society</a:t>
            </a:r>
          </a:p>
          <a:p>
            <a:pPr marL="571500" indent="-571500">
              <a:buFont typeface="Wingdings" pitchFamily="2" charset="2"/>
              <a:buChar char="Ø"/>
            </a:pPr>
            <a:r>
              <a:rPr lang="en-US" sz="2800" baseline="0" dirty="0">
                <a:solidFill>
                  <a:srgbClr val="00478A"/>
                </a:solidFill>
                <a:latin typeface="Calibri" pitchFamily="34" charset="0"/>
              </a:rPr>
              <a:t>Session III:   Overview of Alcohol</a:t>
            </a:r>
          </a:p>
          <a:p>
            <a:pPr marL="571500" indent="-571500">
              <a:buFont typeface="Wingdings" pitchFamily="2" charset="2"/>
              <a:buChar char="Ø"/>
            </a:pPr>
            <a:r>
              <a:rPr lang="en-US" sz="2800" baseline="0" dirty="0">
                <a:solidFill>
                  <a:srgbClr val="00478A"/>
                </a:solidFill>
                <a:latin typeface="Calibri" pitchFamily="34" charset="0"/>
              </a:rPr>
              <a:t>Session IV:   Drug Identification, Categories, and 		      Their Observable Effects</a:t>
            </a:r>
          </a:p>
          <a:p>
            <a:pPr marL="571500" indent="-571500">
              <a:buFont typeface="Wingdings" pitchFamily="2" charset="2"/>
              <a:buChar char="Ø"/>
            </a:pPr>
            <a:r>
              <a:rPr lang="en-US" sz="2800" baseline="0" dirty="0">
                <a:solidFill>
                  <a:srgbClr val="00478A"/>
                </a:solidFill>
                <a:latin typeface="Calibri" pitchFamily="34" charset="0"/>
              </a:rPr>
              <a:t>Session V:    Policies and Procedures</a:t>
            </a:r>
          </a:p>
          <a:p>
            <a:pPr marL="571500" indent="-571500">
              <a:buFont typeface="Wingdings" pitchFamily="2" charset="2"/>
              <a:buChar char="Ø"/>
            </a:pPr>
            <a:r>
              <a:rPr lang="en-US" sz="2800" baseline="0" dirty="0">
                <a:solidFill>
                  <a:srgbClr val="00478A"/>
                </a:solidFill>
                <a:latin typeface="Calibri" pitchFamily="34" charset="0"/>
              </a:rPr>
              <a:t>Session VI:   References</a:t>
            </a:r>
          </a:p>
        </p:txBody>
      </p:sp>
      <p:sp>
        <p:nvSpPr>
          <p:cNvPr id="5" name="Rectangle 3">
            <a:hlinkClick r:id="rId3" action="ppaction://hlinksldjump"/>
          </p:cNvPr>
          <p:cNvSpPr/>
          <p:nvPr/>
        </p:nvSpPr>
        <p:spPr>
          <a:xfrm>
            <a:off x="1209675" y="1046163"/>
            <a:ext cx="6529388" cy="4333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5">
            <a:hlinkClick r:id="rId3" action="ppaction://hlinksldjump"/>
          </p:cNvPr>
          <p:cNvSpPr/>
          <p:nvPr/>
        </p:nvSpPr>
        <p:spPr>
          <a:xfrm>
            <a:off x="1182688" y="1554163"/>
            <a:ext cx="6529387" cy="406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6">
            <a:hlinkClick r:id="rId3" action="ppaction://hlinksldjump"/>
          </p:cNvPr>
          <p:cNvSpPr/>
          <p:nvPr/>
        </p:nvSpPr>
        <p:spPr>
          <a:xfrm>
            <a:off x="1201738" y="2005013"/>
            <a:ext cx="6529387" cy="406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7">
            <a:hlinkClick r:id="rId3" action="ppaction://hlinksldjump"/>
          </p:cNvPr>
          <p:cNvSpPr/>
          <p:nvPr/>
        </p:nvSpPr>
        <p:spPr>
          <a:xfrm>
            <a:off x="1371600" y="2468563"/>
            <a:ext cx="7399338" cy="6842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ectangle 8">
            <a:hlinkClick r:id="rId3" action="ppaction://hlinksldjump"/>
          </p:cNvPr>
          <p:cNvSpPr/>
          <p:nvPr/>
        </p:nvSpPr>
        <p:spPr>
          <a:xfrm>
            <a:off x="1276350" y="4111625"/>
            <a:ext cx="4102100" cy="406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2E0F-5462-49B7-A69D-D3046D2E8827}"/>
              </a:ext>
            </a:extLst>
          </p:cNvPr>
          <p:cNvSpPr>
            <a:spLocks noGrp="1"/>
          </p:cNvSpPr>
          <p:nvPr>
            <p:ph type="title"/>
          </p:nvPr>
        </p:nvSpPr>
        <p:spPr>
          <a:xfrm>
            <a:off x="196568" y="-1077686"/>
            <a:ext cx="8563710" cy="2865665"/>
          </a:xfrm>
        </p:spPr>
        <p:txBody>
          <a:bodyPr/>
          <a:lstStyle/>
          <a:p>
            <a:pPr algn="ctr"/>
            <a:r>
              <a:rPr lang="en-US" sz="2800" dirty="0">
                <a:solidFill>
                  <a:schemeClr val="accent1">
                    <a:lumMod val="50000"/>
                  </a:schemeClr>
                </a:solidFill>
              </a:rPr>
              <a:t>Positive Workforce Drug Tests - 2021 </a:t>
            </a:r>
            <a:br>
              <a:rPr lang="en-US" sz="2800" dirty="0">
                <a:solidFill>
                  <a:schemeClr val="accent1">
                    <a:lumMod val="50000"/>
                  </a:schemeClr>
                </a:solidFill>
              </a:rPr>
            </a:br>
            <a:br>
              <a:rPr lang="en-US" sz="2800" dirty="0">
                <a:solidFill>
                  <a:schemeClr val="accent1">
                    <a:lumMod val="50000"/>
                  </a:schemeClr>
                </a:solidFill>
              </a:rPr>
            </a:br>
            <a:br>
              <a:rPr lang="en-US" sz="2800" dirty="0">
                <a:solidFill>
                  <a:schemeClr val="accent1">
                    <a:lumMod val="50000"/>
                  </a:schemeClr>
                </a:solidFill>
              </a:rPr>
            </a:br>
            <a:endParaRPr lang="en-US" sz="2800" dirty="0">
              <a:solidFill>
                <a:schemeClr val="accent1">
                  <a:lumMod val="50000"/>
                </a:schemeClr>
              </a:solidFill>
            </a:endParaRPr>
          </a:p>
        </p:txBody>
      </p:sp>
      <p:pic>
        <p:nvPicPr>
          <p:cNvPr id="1026" name="Picture 2" descr="Unable to view the image, Please provide a valid URL.">
            <a:extLst>
              <a:ext uri="{FF2B5EF4-FFF2-40B4-BE49-F238E27FC236}">
                <a16:creationId xmlns:a16="http://schemas.microsoft.com/office/drawing/2014/main" id="{249CF141-0CEC-2024-441A-510EAFC01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937"/>
          <a:stretch/>
        </p:blipFill>
        <p:spPr bwMode="auto">
          <a:xfrm>
            <a:off x="816429" y="1059609"/>
            <a:ext cx="7511142" cy="2844668"/>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31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069F4-17E6-0A0A-330E-DAC92FEAD9C1}"/>
              </a:ext>
            </a:extLst>
          </p:cNvPr>
          <p:cNvPicPr>
            <a:picLocks noChangeAspect="1"/>
          </p:cNvPicPr>
          <p:nvPr/>
        </p:nvPicPr>
        <p:blipFill rotWithShape="1">
          <a:blip r:embed="rId2"/>
          <a:srcRect l="1875" t="13804" r="9822" b="10331"/>
          <a:stretch/>
        </p:blipFill>
        <p:spPr>
          <a:xfrm>
            <a:off x="653143" y="134710"/>
            <a:ext cx="8074479" cy="3388179"/>
          </a:xfrm>
          <a:prstGeom prst="rect">
            <a:avLst/>
          </a:prstGeom>
          <a:ln w="12700">
            <a:solidFill>
              <a:schemeClr val="tx1"/>
            </a:solidFill>
          </a:ln>
        </p:spPr>
      </p:pic>
      <p:sp>
        <p:nvSpPr>
          <p:cNvPr id="6" name="TextBox 5">
            <a:extLst>
              <a:ext uri="{FF2B5EF4-FFF2-40B4-BE49-F238E27FC236}">
                <a16:creationId xmlns:a16="http://schemas.microsoft.com/office/drawing/2014/main" id="{892F7942-1694-B251-5BBF-42030BF79957}"/>
              </a:ext>
            </a:extLst>
          </p:cNvPr>
          <p:cNvSpPr txBox="1"/>
          <p:nvPr/>
        </p:nvSpPr>
        <p:spPr>
          <a:xfrm>
            <a:off x="653143" y="3788229"/>
            <a:ext cx="5832046" cy="584775"/>
          </a:xfrm>
          <a:prstGeom prst="rect">
            <a:avLst/>
          </a:prstGeom>
          <a:noFill/>
        </p:spPr>
        <p:txBody>
          <a:bodyPr wrap="none" rtlCol="0">
            <a:spAutoFit/>
          </a:bodyPr>
          <a:lstStyle/>
          <a:p>
            <a:r>
              <a:rPr lang="en-US" sz="2400" dirty="0">
                <a:solidFill>
                  <a:schemeClr val="tx1"/>
                </a:solidFill>
              </a:rPr>
              <a:t>Source: Quest Diagnostics 2021 Annual Report and Industry Insights</a:t>
            </a:r>
          </a:p>
          <a:p>
            <a:r>
              <a:rPr lang="en-US" sz="2400" dirty="0">
                <a:solidFill>
                  <a:schemeClr val="tx1"/>
                </a:solidFill>
              </a:rPr>
              <a:t> </a:t>
            </a:r>
          </a:p>
        </p:txBody>
      </p:sp>
    </p:spTree>
    <p:extLst>
      <p:ext uri="{BB962C8B-B14F-4D97-AF65-F5344CB8AC3E}">
        <p14:creationId xmlns:p14="http://schemas.microsoft.com/office/powerpoint/2010/main" val="2359191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F2AB11-767B-3DEE-048B-217494E62311}"/>
              </a:ext>
            </a:extLst>
          </p:cNvPr>
          <p:cNvPicPr>
            <a:picLocks noChangeAspect="1"/>
          </p:cNvPicPr>
          <p:nvPr/>
        </p:nvPicPr>
        <p:blipFill rotWithShape="1">
          <a:blip r:embed="rId2"/>
          <a:srcRect l="15412" t="16666" r="13267" b="7937"/>
          <a:stretch/>
        </p:blipFill>
        <p:spPr>
          <a:xfrm>
            <a:off x="530679" y="318407"/>
            <a:ext cx="6144792" cy="3878037"/>
          </a:xfrm>
          <a:prstGeom prst="rect">
            <a:avLst/>
          </a:prstGeom>
          <a:ln w="15875">
            <a:solidFill>
              <a:schemeClr val="tx1"/>
            </a:solidFill>
          </a:ln>
        </p:spPr>
      </p:pic>
      <p:pic>
        <p:nvPicPr>
          <p:cNvPr id="6" name="Picture 5">
            <a:extLst>
              <a:ext uri="{FF2B5EF4-FFF2-40B4-BE49-F238E27FC236}">
                <a16:creationId xmlns:a16="http://schemas.microsoft.com/office/drawing/2014/main" id="{E415BFF0-E118-5B79-DD3F-41CD72DCFCEF}"/>
              </a:ext>
            </a:extLst>
          </p:cNvPr>
          <p:cNvPicPr>
            <a:picLocks noChangeAspect="1"/>
          </p:cNvPicPr>
          <p:nvPr/>
        </p:nvPicPr>
        <p:blipFill>
          <a:blip r:embed="rId3"/>
          <a:stretch>
            <a:fillRect/>
          </a:stretch>
        </p:blipFill>
        <p:spPr>
          <a:xfrm>
            <a:off x="7212951" y="1871565"/>
            <a:ext cx="1628970" cy="1628970"/>
          </a:xfrm>
          <a:prstGeom prst="rect">
            <a:avLst/>
          </a:prstGeom>
        </p:spPr>
      </p:pic>
    </p:spTree>
    <p:extLst>
      <p:ext uri="{BB962C8B-B14F-4D97-AF65-F5344CB8AC3E}">
        <p14:creationId xmlns:p14="http://schemas.microsoft.com/office/powerpoint/2010/main" val="3236623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Placeholder 1"/>
          <p:cNvSpPr>
            <a:spLocks noGrp="1"/>
          </p:cNvSpPr>
          <p:nvPr>
            <p:ph type="body" sz="quarter" idx="10"/>
          </p:nvPr>
        </p:nvSpPr>
        <p:spPr>
          <a:xfrm>
            <a:off x="865414" y="133350"/>
            <a:ext cx="7543800" cy="762000"/>
          </a:xfrm>
        </p:spPr>
        <p:txBody>
          <a:bodyPr/>
          <a:lstStyle/>
          <a:p>
            <a:pPr eaLnBrk="1" hangingPunct="1"/>
            <a:r>
              <a:rPr lang="en-US" sz="4000" b="1" dirty="0">
                <a:solidFill>
                  <a:schemeClr val="accent1">
                    <a:lumMod val="50000"/>
                  </a:schemeClr>
                </a:solidFill>
              </a:rPr>
              <a:t>State and Local Statistics</a:t>
            </a:r>
          </a:p>
        </p:txBody>
      </p:sp>
      <p:sp>
        <p:nvSpPr>
          <p:cNvPr id="117762" name="Text Placeholder 2"/>
          <p:cNvSpPr>
            <a:spLocks noGrp="1"/>
          </p:cNvSpPr>
          <p:nvPr>
            <p:ph type="body" sz="quarter" idx="11"/>
          </p:nvPr>
        </p:nvSpPr>
        <p:spPr>
          <a:xfrm>
            <a:off x="408214" y="1205593"/>
            <a:ext cx="7543800" cy="3505200"/>
          </a:xfrm>
        </p:spPr>
        <p:txBody>
          <a:bodyPr/>
          <a:lstStyle/>
          <a:p>
            <a:pPr marL="457200" indent="-457200" eaLnBrk="1" hangingPunct="1">
              <a:buFont typeface="Arial" charset="0"/>
              <a:buChar char="•"/>
            </a:pPr>
            <a:r>
              <a:rPr lang="en-US" i="1" dirty="0"/>
              <a:t>Drug usage trends</a:t>
            </a:r>
          </a:p>
          <a:p>
            <a:pPr marL="457200" indent="-457200" eaLnBrk="1" hangingPunct="1">
              <a:buFont typeface="Arial" charset="0"/>
              <a:buChar char="•"/>
            </a:pPr>
            <a:endParaRPr lang="en-US" i="1" dirty="0"/>
          </a:p>
          <a:p>
            <a:pPr marL="457200" indent="-457200" eaLnBrk="1" hangingPunct="1">
              <a:buFont typeface="Arial" charset="0"/>
              <a:buChar char="•"/>
            </a:pPr>
            <a:r>
              <a:rPr lang="en-US" i="1" dirty="0"/>
              <a:t>Common drugs of abuse</a:t>
            </a:r>
          </a:p>
          <a:p>
            <a:pPr marL="457200" indent="-457200" eaLnBrk="1" hangingPunct="1">
              <a:buFont typeface="Arial" charset="0"/>
              <a:buChar char="•"/>
            </a:pPr>
            <a:endParaRPr lang="en-US" i="1" dirty="0"/>
          </a:p>
          <a:p>
            <a:pPr marL="457200" indent="-457200" eaLnBrk="1" hangingPunct="1">
              <a:buFont typeface="Arial" charset="0"/>
              <a:buChar char="•"/>
            </a:pPr>
            <a:r>
              <a:rPr lang="en-US" i="1" dirty="0"/>
              <a:t>New drugs of abuse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Placeholder 1"/>
          <p:cNvSpPr>
            <a:spLocks noGrp="1"/>
          </p:cNvSpPr>
          <p:nvPr>
            <p:ph type="body" sz="quarter" idx="10"/>
          </p:nvPr>
        </p:nvSpPr>
        <p:spPr>
          <a:xfrm>
            <a:off x="865414" y="133350"/>
            <a:ext cx="7543800" cy="762000"/>
          </a:xfrm>
        </p:spPr>
        <p:txBody>
          <a:bodyPr/>
          <a:lstStyle/>
          <a:p>
            <a:pPr eaLnBrk="1" hangingPunct="1"/>
            <a:r>
              <a:rPr lang="en-US" sz="4000" b="1" dirty="0">
                <a:solidFill>
                  <a:schemeClr val="accent1">
                    <a:lumMod val="50000"/>
                  </a:schemeClr>
                </a:solidFill>
              </a:rPr>
              <a:t>Drugs on the Internet</a:t>
            </a:r>
          </a:p>
        </p:txBody>
      </p:sp>
      <p:pic>
        <p:nvPicPr>
          <p:cNvPr id="119810" name="Picture 4" descr="GHB Website"/>
          <p:cNvPicPr>
            <a:picLocks noChangeAspect="1" noChangeArrowheads="1"/>
          </p:cNvPicPr>
          <p:nvPr/>
        </p:nvPicPr>
        <p:blipFill>
          <a:blip r:embed="rId3"/>
          <a:srcRect/>
          <a:stretch>
            <a:fillRect/>
          </a:stretch>
        </p:blipFill>
        <p:spPr bwMode="auto">
          <a:xfrm>
            <a:off x="2190750" y="823460"/>
            <a:ext cx="5105400" cy="361791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Placeholder 1"/>
          <p:cNvSpPr>
            <a:spLocks noGrp="1"/>
          </p:cNvSpPr>
          <p:nvPr>
            <p:ph type="body" sz="quarter" idx="10"/>
          </p:nvPr>
        </p:nvSpPr>
        <p:spPr/>
        <p:txBody>
          <a:bodyPr/>
          <a:lstStyle/>
          <a:p>
            <a:pPr eaLnBrk="1" hangingPunct="1"/>
            <a:r>
              <a:rPr lang="en-US" b="1" dirty="0">
                <a:solidFill>
                  <a:schemeClr val="accent1">
                    <a:lumMod val="50000"/>
                  </a:schemeClr>
                </a:solidFill>
              </a:rPr>
              <a:t>END OF SESSION II</a:t>
            </a:r>
          </a:p>
        </p:txBody>
      </p:sp>
      <p:pic>
        <p:nvPicPr>
          <p:cNvPr id="121858" name="Picture 5"/>
          <p:cNvPicPr>
            <a:picLocks noChangeAspect="1"/>
          </p:cNvPicPr>
          <p:nvPr/>
        </p:nvPicPr>
        <p:blipFill>
          <a:blip r:embed="rId3"/>
          <a:srcRect/>
          <a:stretch>
            <a:fillRect/>
          </a:stretch>
        </p:blipFill>
        <p:spPr bwMode="auto">
          <a:xfrm>
            <a:off x="2590800" y="1809750"/>
            <a:ext cx="5591175" cy="18002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Placeholder 2"/>
          <p:cNvSpPr>
            <a:spLocks noGrp="1"/>
          </p:cNvSpPr>
          <p:nvPr>
            <p:ph type="body" sz="quarter" idx="10"/>
          </p:nvPr>
        </p:nvSpPr>
        <p:spPr>
          <a:xfrm>
            <a:off x="604157" y="160564"/>
            <a:ext cx="7543800" cy="762000"/>
          </a:xfrm>
        </p:spPr>
        <p:txBody>
          <a:bodyPr/>
          <a:lstStyle/>
          <a:p>
            <a:pPr eaLnBrk="1" hangingPunct="1"/>
            <a:endParaRPr lang="en-US" sz="5400" dirty="0">
              <a:solidFill>
                <a:schemeClr val="accent1">
                  <a:lumMod val="50000"/>
                </a:schemeClr>
              </a:solidFill>
            </a:endParaRPr>
          </a:p>
          <a:p>
            <a:pPr eaLnBrk="1" hangingPunct="1"/>
            <a:r>
              <a:rPr lang="en-US" sz="5400" b="1" dirty="0">
                <a:solidFill>
                  <a:schemeClr val="accent1">
                    <a:lumMod val="50000"/>
                  </a:schemeClr>
                </a:solidFill>
              </a:rPr>
              <a:t>Session III:</a:t>
            </a:r>
          </a:p>
          <a:p>
            <a:pPr eaLnBrk="1" hangingPunct="1"/>
            <a:r>
              <a:rPr lang="en-US" sz="5400" b="1" dirty="0">
                <a:solidFill>
                  <a:schemeClr val="accent1">
                    <a:lumMod val="50000"/>
                  </a:schemeClr>
                </a:solidFill>
              </a:rPr>
              <a:t>Overview of Alcohol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j0349411"/>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206296" y="336666"/>
            <a:ext cx="7548738" cy="4393808"/>
          </a:xfrm>
          <a:prstGeom prst="rect">
            <a:avLst/>
          </a:prstGeom>
          <a:noFill/>
          <a:ln w="9525">
            <a:noFill/>
            <a:miter lim="800000"/>
            <a:headEnd/>
            <a:tailEnd/>
          </a:ln>
        </p:spPr>
      </p:pic>
      <p:sp>
        <p:nvSpPr>
          <p:cNvPr id="128002" name="Title 2"/>
          <p:cNvSpPr>
            <a:spLocks noGrp="1"/>
          </p:cNvSpPr>
          <p:nvPr>
            <p:ph type="title"/>
          </p:nvPr>
        </p:nvSpPr>
        <p:spPr>
          <a:xfrm>
            <a:off x="1739719" y="124952"/>
            <a:ext cx="7886700" cy="993775"/>
          </a:xfrm>
        </p:spPr>
        <p:txBody>
          <a:bodyPr/>
          <a:lstStyle/>
          <a:p>
            <a:pPr eaLnBrk="1" hangingPunct="1"/>
            <a:r>
              <a:rPr lang="en-US" altLang="en-US" dirty="0">
                <a:solidFill>
                  <a:srgbClr val="002060"/>
                </a:solidFill>
              </a:rPr>
              <a:t>Alcohol is a CNS Depressant</a:t>
            </a:r>
          </a:p>
        </p:txBody>
      </p:sp>
      <p:sp>
        <p:nvSpPr>
          <p:cNvPr id="8" name="Rectangle 3"/>
          <p:cNvSpPr txBox="1">
            <a:spLocks noChangeArrowheads="1"/>
          </p:cNvSpPr>
          <p:nvPr/>
        </p:nvSpPr>
        <p:spPr bwMode="auto">
          <a:xfrm>
            <a:off x="1739719" y="2348579"/>
            <a:ext cx="4953000" cy="1314450"/>
          </a:xfrm>
          <a:prstGeom prst="rect">
            <a:avLst/>
          </a:prstGeom>
          <a:noFill/>
          <a:ln w="9525">
            <a:noFill/>
            <a:miter lim="800000"/>
            <a:headEnd/>
            <a:tailEnd/>
          </a:ln>
        </p:spPr>
        <p:txBody>
          <a:bodyPr lIns="0" tIns="0" rIns="0" bIns="0"/>
          <a:lstStyle/>
          <a:p>
            <a:pPr marL="342900" indent="-342900" algn="ctr">
              <a:defRPr/>
            </a:pPr>
            <a:r>
              <a:rPr lang="en-US" sz="3200" b="1" kern="0" baseline="0" dirty="0">
                <a:ln>
                  <a:solidFill>
                    <a:schemeClr val="tx1"/>
                  </a:solidFill>
                </a:ln>
                <a:solidFill>
                  <a:srgbClr val="E78E23"/>
                </a:solidFill>
                <a:latin typeface="+mn-lt"/>
                <a:ea typeface="ＭＳ Ｐゴシック" charset="0"/>
                <a:cs typeface="+mn-cs"/>
              </a:rPr>
              <a:t>Alcohol is the most abused drug in the United States</a:t>
            </a:r>
          </a:p>
        </p:txBody>
      </p:sp>
      <p:sp>
        <p:nvSpPr>
          <p:cNvPr id="128005" name="AutoShape 6"/>
          <p:cNvSpPr>
            <a:spLocks noChangeAspect="1" noChangeArrowheads="1"/>
          </p:cNvSpPr>
          <p:nvPr/>
        </p:nvSpPr>
        <p:spPr bwMode="auto">
          <a:xfrm>
            <a:off x="1143000" y="882650"/>
            <a:ext cx="6611938" cy="3848100"/>
          </a:xfrm>
          <a:prstGeom prst="rect">
            <a:avLst/>
          </a:prstGeom>
          <a:noFill/>
          <a:ln w="9525">
            <a:noFill/>
            <a:miter lim="800000"/>
            <a:headEnd/>
            <a:tailEnd/>
          </a:ln>
        </p:spPr>
        <p:txBody>
          <a:bodyPr/>
          <a:lstStyle/>
          <a:p>
            <a:endParaRPr lang="en-US" altLang="en-US" sz="1200" dirty="0">
              <a:solidFill>
                <a:schemeClr val="tx1"/>
              </a:solidFill>
              <a:latin typeface="Trebuchet MS"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Placeholder 1"/>
          <p:cNvSpPr>
            <a:spLocks noGrp="1"/>
          </p:cNvSpPr>
          <p:nvPr>
            <p:ph type="body" sz="quarter" idx="10"/>
          </p:nvPr>
        </p:nvSpPr>
        <p:spPr>
          <a:xfrm>
            <a:off x="922338" y="211137"/>
            <a:ext cx="7543800" cy="762000"/>
          </a:xfrm>
        </p:spPr>
        <p:txBody>
          <a:bodyPr/>
          <a:lstStyle/>
          <a:p>
            <a:pPr eaLnBrk="1" hangingPunct="1"/>
            <a:r>
              <a:rPr lang="en-US" sz="4000" b="1" dirty="0">
                <a:solidFill>
                  <a:schemeClr val="accent1">
                    <a:lumMod val="50000"/>
                  </a:schemeClr>
                </a:solidFill>
              </a:rPr>
              <a:t>Physiology of Alcohol</a:t>
            </a:r>
          </a:p>
        </p:txBody>
      </p:sp>
      <p:sp>
        <p:nvSpPr>
          <p:cNvPr id="3" name="Text Placeholder 2"/>
          <p:cNvSpPr>
            <a:spLocks noGrp="1"/>
          </p:cNvSpPr>
          <p:nvPr>
            <p:ph type="body" sz="quarter" idx="11"/>
          </p:nvPr>
        </p:nvSpPr>
        <p:spPr>
          <a:xfrm>
            <a:off x="1157287" y="1213644"/>
            <a:ext cx="6829425" cy="3505200"/>
          </a:xfrm>
        </p:spPr>
        <p:txBody>
          <a:bodyPr rtlCol="0">
            <a:normAutofit/>
          </a:bodyPr>
          <a:lstStyle/>
          <a:p>
            <a:pPr algn="ctr" defTabSz="914400">
              <a:lnSpc>
                <a:spcPct val="100000"/>
              </a:lnSpc>
              <a:spcBef>
                <a:spcPct val="0"/>
              </a:spcBef>
              <a:buFont typeface="Arial"/>
              <a:buNone/>
              <a:defRPr/>
            </a:pPr>
            <a:r>
              <a:rPr lang="en-US" sz="3200" b="1" kern="0" dirty="0">
                <a:solidFill>
                  <a:srgbClr val="0070C0"/>
                </a:solidFill>
                <a:latin typeface="Arial"/>
                <a:ea typeface="+mn-ea"/>
                <a:cs typeface="+mn-cs"/>
              </a:rPr>
              <a:t>A family of closely-related chemicals whose molecules are made up of hydrogen, carbon,  and oxygen.</a:t>
            </a:r>
          </a:p>
          <a:p>
            <a:pPr marL="342900" indent="-342900" algn="ctr" defTabSz="914400">
              <a:lnSpc>
                <a:spcPct val="100000"/>
              </a:lnSpc>
              <a:spcBef>
                <a:spcPct val="0"/>
              </a:spcBef>
              <a:buFont typeface="Arial"/>
              <a:buNone/>
              <a:defRPr/>
            </a:pPr>
            <a:endParaRPr lang="en-US" sz="3200" b="1" kern="0" dirty="0">
              <a:solidFill>
                <a:srgbClr val="0070C0"/>
              </a:solidFill>
              <a:latin typeface="Arial"/>
              <a:ea typeface="+mn-ea"/>
              <a:cs typeface="+mn-cs"/>
            </a:endParaRPr>
          </a:p>
        </p:txBody>
      </p:sp>
      <p:pic>
        <p:nvPicPr>
          <p:cNvPr id="123907" name="Picture 3"/>
          <p:cNvPicPr>
            <a:picLocks noChangeAspect="1"/>
          </p:cNvPicPr>
          <p:nvPr/>
        </p:nvPicPr>
        <p:blipFill>
          <a:blip r:embed="rId3"/>
          <a:srcRect b="50935"/>
          <a:stretch>
            <a:fillRect/>
          </a:stretch>
        </p:blipFill>
        <p:spPr bwMode="auto">
          <a:xfrm>
            <a:off x="8016875" y="790575"/>
            <a:ext cx="898525" cy="1581150"/>
          </a:xfrm>
          <a:prstGeom prst="rect">
            <a:avLst/>
          </a:prstGeom>
          <a:noFill/>
          <a:ln w="9525">
            <a:noFill/>
            <a:miter lim="800000"/>
            <a:headEnd/>
            <a:tailEnd/>
          </a:ln>
        </p:spPr>
      </p:pic>
      <p:pic>
        <p:nvPicPr>
          <p:cNvPr id="123908" name="Picture 6"/>
          <p:cNvPicPr>
            <a:picLocks noChangeAspect="1"/>
          </p:cNvPicPr>
          <p:nvPr/>
        </p:nvPicPr>
        <p:blipFill>
          <a:blip r:embed="rId4"/>
          <a:srcRect/>
          <a:stretch>
            <a:fillRect/>
          </a:stretch>
        </p:blipFill>
        <p:spPr bwMode="auto">
          <a:xfrm>
            <a:off x="7026275" y="3560763"/>
            <a:ext cx="990600" cy="9906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2"/>
          <p:cNvSpPr>
            <a:spLocks noGrp="1"/>
          </p:cNvSpPr>
          <p:nvPr>
            <p:ph type="title"/>
          </p:nvPr>
        </p:nvSpPr>
        <p:spPr>
          <a:xfrm>
            <a:off x="628650" y="137320"/>
            <a:ext cx="7886700" cy="993775"/>
          </a:xfrm>
        </p:spPr>
        <p:txBody>
          <a:bodyPr/>
          <a:lstStyle/>
          <a:p>
            <a:pPr eaLnBrk="1" hangingPunct="1"/>
            <a:r>
              <a:rPr lang="en-US" altLang="en-US" sz="4000" dirty="0">
                <a:solidFill>
                  <a:schemeClr val="accent1">
                    <a:lumMod val="50000"/>
                  </a:schemeClr>
                </a:solidFill>
              </a:rPr>
              <a:t>Some Types of Alcohol</a:t>
            </a:r>
          </a:p>
        </p:txBody>
      </p:sp>
      <p:sp>
        <p:nvSpPr>
          <p:cNvPr id="84993" name="Content Placeholder 1"/>
          <p:cNvSpPr>
            <a:spLocks noGrp="1"/>
          </p:cNvSpPr>
          <p:nvPr>
            <p:ph sz="quarter" idx="4294967295"/>
          </p:nvPr>
        </p:nvSpPr>
        <p:spPr>
          <a:xfrm>
            <a:off x="409575" y="1425462"/>
            <a:ext cx="5729288" cy="3225800"/>
          </a:xfrm>
        </p:spPr>
        <p:txBody>
          <a:bodyPr rtlCol="0">
            <a:noAutofit/>
          </a:bodyPr>
          <a:lstStyle/>
          <a:p>
            <a:pPr marL="517525" indent="-517525" defTabSz="685783" eaLnBrk="1" fontAlgn="auto" hangingPunct="1">
              <a:spcBef>
                <a:spcPts val="0"/>
              </a:spcBef>
              <a:spcAft>
                <a:spcPts val="4800"/>
              </a:spcAft>
              <a:buFontTx/>
              <a:buChar char="•"/>
              <a:defRPr/>
            </a:pPr>
            <a:r>
              <a:rPr lang="en-US" sz="2800" b="1" dirty="0">
                <a:solidFill>
                  <a:srgbClr val="00478A"/>
                </a:solidFill>
              </a:rPr>
              <a:t>Methyl Alcohol (Methanol)</a:t>
            </a:r>
          </a:p>
          <a:p>
            <a:pPr marL="517525" indent="-517525" defTabSz="685783" eaLnBrk="1" fontAlgn="auto" hangingPunct="1">
              <a:spcBef>
                <a:spcPts val="0"/>
              </a:spcBef>
              <a:spcAft>
                <a:spcPts val="4800"/>
              </a:spcAft>
              <a:buFontTx/>
              <a:buChar char="•"/>
              <a:defRPr/>
            </a:pPr>
            <a:r>
              <a:rPr lang="en-US" sz="2800" b="1" dirty="0">
                <a:solidFill>
                  <a:srgbClr val="00478A"/>
                </a:solidFill>
              </a:rPr>
              <a:t>Ethyl Alcohol (Ethanol)</a:t>
            </a:r>
          </a:p>
          <a:p>
            <a:pPr marL="517525" indent="-517525" defTabSz="685783" eaLnBrk="1" fontAlgn="auto" hangingPunct="1">
              <a:spcBef>
                <a:spcPts val="0"/>
              </a:spcBef>
              <a:spcAft>
                <a:spcPts val="4800"/>
              </a:spcAft>
              <a:buFontTx/>
              <a:buChar char="•"/>
              <a:defRPr/>
            </a:pPr>
            <a:r>
              <a:rPr lang="en-US" sz="2800" b="1" dirty="0">
                <a:solidFill>
                  <a:srgbClr val="00478A"/>
                </a:solidFill>
              </a:rPr>
              <a:t>Isopropyl Alcohol (Isopropanol)</a:t>
            </a:r>
          </a:p>
          <a:p>
            <a:pPr marL="0" indent="0" defTabSz="685783" eaLnBrk="1" fontAlgn="auto" hangingPunct="1">
              <a:spcBef>
                <a:spcPts val="0"/>
              </a:spcBef>
              <a:spcAft>
                <a:spcPts val="4800"/>
              </a:spcAft>
              <a:buFont typeface="Arial"/>
              <a:buChar char="•"/>
              <a:defRPr/>
            </a:pPr>
            <a:endParaRPr lang="en-US" sz="2800" dirty="0"/>
          </a:p>
        </p:txBody>
      </p:sp>
      <p:pic>
        <p:nvPicPr>
          <p:cNvPr id="124932" name="Picture 1"/>
          <p:cNvPicPr>
            <a:picLocks noChangeAspect="1"/>
          </p:cNvPicPr>
          <p:nvPr/>
        </p:nvPicPr>
        <p:blipFill>
          <a:blip r:embed="rId3"/>
          <a:srcRect/>
          <a:stretch>
            <a:fillRect/>
          </a:stretch>
        </p:blipFill>
        <p:spPr bwMode="auto">
          <a:xfrm>
            <a:off x="7308396" y="355403"/>
            <a:ext cx="1524000" cy="1243012"/>
          </a:xfrm>
          <a:prstGeom prst="rect">
            <a:avLst/>
          </a:prstGeom>
          <a:noFill/>
          <a:ln w="9525">
            <a:noFill/>
            <a:miter lim="800000"/>
            <a:headEnd/>
            <a:tailEnd/>
          </a:ln>
        </p:spPr>
      </p:pic>
      <p:pic>
        <p:nvPicPr>
          <p:cNvPr id="124933" name="Picture 2" descr="C:\Users\Pam.Mccaskill\AppData\Local\Microsoft\Windows\Temporary Internet Files\Content.IE5\VKJI5LPX\Rubbing_alcohol[1].jpg"/>
          <p:cNvPicPr>
            <a:picLocks noChangeAspect="1" noChangeArrowheads="1"/>
          </p:cNvPicPr>
          <p:nvPr/>
        </p:nvPicPr>
        <p:blipFill>
          <a:blip r:embed="rId4"/>
          <a:srcRect/>
          <a:stretch>
            <a:fillRect/>
          </a:stretch>
        </p:blipFill>
        <p:spPr bwMode="auto">
          <a:xfrm>
            <a:off x="5966903" y="3001594"/>
            <a:ext cx="914400" cy="1508125"/>
          </a:xfrm>
          <a:prstGeom prst="rect">
            <a:avLst/>
          </a:prstGeom>
          <a:noFill/>
          <a:ln w="9525">
            <a:noFill/>
            <a:miter lim="800000"/>
            <a:headEnd/>
            <a:tailEnd/>
          </a:ln>
        </p:spPr>
      </p:pic>
      <p:pic>
        <p:nvPicPr>
          <p:cNvPr id="124934" name="Picture 3" descr="C:\Users\Pam.Mccaskill\AppData\Local\Microsoft\Windows\Temporary Internet Files\Content.IE5\8X70KAV4\slurred-speaches[1].jpg"/>
          <p:cNvPicPr>
            <a:picLocks noChangeAspect="1" noChangeArrowheads="1"/>
          </p:cNvPicPr>
          <p:nvPr/>
        </p:nvPicPr>
        <p:blipFill>
          <a:blip r:embed="rId5"/>
          <a:srcRect/>
          <a:stretch>
            <a:fillRect/>
          </a:stretch>
        </p:blipFill>
        <p:spPr bwMode="auto">
          <a:xfrm>
            <a:off x="5642543" y="1745627"/>
            <a:ext cx="1981200" cy="1114425"/>
          </a:xfrm>
          <a:prstGeom prst="ellipse">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5350"/>
            <a:ext cx="9144000" cy="1754326"/>
          </a:xfrm>
          <a:prstGeom prst="rect">
            <a:avLst/>
          </a:prstGeom>
          <a:noFill/>
        </p:spPr>
        <p:txBody>
          <a:bodyPr wrap="square">
            <a:spAutoFit/>
          </a:bodyPr>
          <a:lstStyle/>
          <a:p>
            <a:pPr algn="ctr">
              <a:defRPr/>
            </a:pPr>
            <a:r>
              <a:rPr lang="en-US" sz="5400" b="1" baseline="0" dirty="0">
                <a:solidFill>
                  <a:schemeClr val="accent1">
                    <a:lumMod val="50000"/>
                  </a:schemeClr>
                </a:solidFill>
                <a:latin typeface="+mn-lt"/>
                <a:ea typeface="ＭＳ Ｐゴシック" charset="0"/>
                <a:cs typeface="+mn-cs"/>
              </a:rPr>
              <a:t>Session I:</a:t>
            </a:r>
          </a:p>
          <a:p>
            <a:pPr algn="ctr">
              <a:defRPr/>
            </a:pPr>
            <a:r>
              <a:rPr lang="en-US" sz="5400" b="1" baseline="0" dirty="0">
                <a:solidFill>
                  <a:schemeClr val="accent1">
                    <a:lumMod val="50000"/>
                  </a:schemeClr>
                </a:solidFill>
                <a:latin typeface="+mn-lt"/>
                <a:ea typeface="ＭＳ Ｐゴシック" charset="0"/>
                <a:cs typeface="+mn-cs"/>
              </a:rPr>
              <a:t>Goals and Overview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ctrTitle"/>
          </p:nvPr>
        </p:nvSpPr>
        <p:spPr>
          <a:xfrm>
            <a:off x="397329" y="300037"/>
            <a:ext cx="8534400" cy="571500"/>
          </a:xfrm>
        </p:spPr>
        <p:txBody>
          <a:bodyPr rtlCol="0">
            <a:noAutofit/>
          </a:bodyPr>
          <a:lstStyle/>
          <a:p>
            <a:pPr defTabSz="685783" eaLnBrk="1" fontAlgn="auto" hangingPunct="1">
              <a:spcAft>
                <a:spcPts val="0"/>
              </a:spcAft>
              <a:defRPr/>
            </a:pPr>
            <a:r>
              <a:rPr lang="en-US" altLang="en-US" sz="4400" dirty="0">
                <a:solidFill>
                  <a:schemeClr val="accent1">
                    <a:lumMod val="50000"/>
                  </a:schemeClr>
                </a:solidFill>
              </a:rPr>
              <a:t>Ethanol Production - Fermentation</a:t>
            </a:r>
          </a:p>
        </p:txBody>
      </p:sp>
      <p:sp>
        <p:nvSpPr>
          <p:cNvPr id="130049" name="Content Placeholder 1"/>
          <p:cNvSpPr>
            <a:spLocks noGrp="1"/>
          </p:cNvSpPr>
          <p:nvPr>
            <p:ph type="subTitle" idx="1"/>
          </p:nvPr>
        </p:nvSpPr>
        <p:spPr>
          <a:xfrm>
            <a:off x="319088" y="1385888"/>
            <a:ext cx="8505825" cy="1192212"/>
          </a:xfrm>
        </p:spPr>
        <p:txBody>
          <a:bodyPr/>
          <a:lstStyle/>
          <a:p>
            <a:pPr algn="ctr" eaLnBrk="1" hangingPunct="1">
              <a:buFont typeface="Calibri" pitchFamily="34" charset="0"/>
              <a:buNone/>
            </a:pPr>
            <a:r>
              <a:rPr lang="en-US" altLang="en-US" b="1" dirty="0">
                <a:solidFill>
                  <a:srgbClr val="0070C0"/>
                </a:solidFill>
                <a:latin typeface="Calibri" pitchFamily="34" charset="0"/>
              </a:rPr>
              <a:t>Yeast combines with sugars from fruit or grains in a chemical reaction resulting in ETOH.</a:t>
            </a:r>
          </a:p>
        </p:txBody>
      </p:sp>
      <p:pic>
        <p:nvPicPr>
          <p:cNvPr id="130052" name="Picture 1"/>
          <p:cNvPicPr>
            <a:picLocks noChangeAspect="1"/>
          </p:cNvPicPr>
          <p:nvPr/>
        </p:nvPicPr>
        <p:blipFill>
          <a:blip r:embed="rId3"/>
          <a:srcRect/>
          <a:stretch>
            <a:fillRect/>
          </a:stretch>
        </p:blipFill>
        <p:spPr bwMode="auto">
          <a:xfrm>
            <a:off x="1107621" y="2723017"/>
            <a:ext cx="6210300" cy="1565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ctrTitle"/>
          </p:nvPr>
        </p:nvSpPr>
        <p:spPr>
          <a:xfrm>
            <a:off x="609600" y="257970"/>
            <a:ext cx="8534400" cy="571500"/>
          </a:xfrm>
        </p:spPr>
        <p:txBody>
          <a:bodyPr rtlCol="0">
            <a:noAutofit/>
          </a:bodyPr>
          <a:lstStyle/>
          <a:p>
            <a:pPr defTabSz="685783" eaLnBrk="1" fontAlgn="auto" hangingPunct="1">
              <a:spcAft>
                <a:spcPts val="0"/>
              </a:spcAft>
              <a:defRPr/>
            </a:pPr>
            <a:r>
              <a:rPr lang="en-US" altLang="en-US" sz="4400" dirty="0">
                <a:solidFill>
                  <a:schemeClr val="accent1">
                    <a:lumMod val="50000"/>
                  </a:schemeClr>
                </a:solidFill>
              </a:rPr>
              <a:t>Ethanol Production - Distillation</a:t>
            </a:r>
          </a:p>
        </p:txBody>
      </p:sp>
      <p:sp>
        <p:nvSpPr>
          <p:cNvPr id="5" name="Content Placeholder 1"/>
          <p:cNvSpPr>
            <a:spLocks noGrp="1"/>
          </p:cNvSpPr>
          <p:nvPr>
            <p:ph type="subTitle" idx="1"/>
          </p:nvPr>
        </p:nvSpPr>
        <p:spPr>
          <a:xfrm>
            <a:off x="609600" y="975122"/>
            <a:ext cx="7796893" cy="1163638"/>
          </a:xfrm>
        </p:spPr>
        <p:txBody>
          <a:bodyPr rtlCol="0">
            <a:normAutofit fontScale="92500" lnSpcReduction="10000"/>
          </a:bodyPr>
          <a:lstStyle/>
          <a:p>
            <a:pPr algn="ctr" defTabSz="685783" eaLnBrk="1" fontAlgn="auto" hangingPunct="1">
              <a:spcAft>
                <a:spcPts val="0"/>
              </a:spcAft>
              <a:defRPr/>
            </a:pPr>
            <a:r>
              <a:rPr lang="en-US" altLang="en-US" b="1" dirty="0">
                <a:solidFill>
                  <a:srgbClr val="0070C0"/>
                </a:solidFill>
              </a:rPr>
              <a:t>Fermented beverage is boiled at a controlled temperature to extract and concentrate the ethanol fumes.</a:t>
            </a:r>
          </a:p>
        </p:txBody>
      </p:sp>
      <p:pic>
        <p:nvPicPr>
          <p:cNvPr id="132100" name="Picture 4" descr="C:\Users\pam.mccaskill\AppData\Local\Microsoft\Windows\Temporary Internet Files\Content.IE5\D21N4KUE\1280px-Glenmorangie_Distillery_Stills[1].jpg"/>
          <p:cNvPicPr>
            <a:picLocks noChangeAspect="1" noChangeArrowheads="1"/>
          </p:cNvPicPr>
          <p:nvPr/>
        </p:nvPicPr>
        <p:blipFill>
          <a:blip r:embed="rId3"/>
          <a:srcRect/>
          <a:stretch>
            <a:fillRect/>
          </a:stretch>
        </p:blipFill>
        <p:spPr bwMode="auto">
          <a:xfrm>
            <a:off x="2586038" y="2284413"/>
            <a:ext cx="4017962" cy="225901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Placeholder 1"/>
          <p:cNvSpPr>
            <a:spLocks noGrp="1"/>
          </p:cNvSpPr>
          <p:nvPr>
            <p:ph type="body" sz="quarter" idx="10"/>
          </p:nvPr>
        </p:nvSpPr>
        <p:spPr>
          <a:xfrm>
            <a:off x="947057" y="209550"/>
            <a:ext cx="7543800" cy="762000"/>
          </a:xfrm>
        </p:spPr>
        <p:txBody>
          <a:bodyPr/>
          <a:lstStyle/>
          <a:p>
            <a:pPr eaLnBrk="1" hangingPunct="1"/>
            <a:r>
              <a:rPr lang="en-US" b="1" dirty="0">
                <a:solidFill>
                  <a:schemeClr val="accent1">
                    <a:lumMod val="50000"/>
                  </a:schemeClr>
                </a:solidFill>
              </a:rPr>
              <a:t>Standard-Sized Drinks</a:t>
            </a:r>
          </a:p>
        </p:txBody>
      </p:sp>
      <p:sp>
        <p:nvSpPr>
          <p:cNvPr id="134146" name="Text Placeholder 2"/>
          <p:cNvSpPr>
            <a:spLocks noGrp="1"/>
          </p:cNvSpPr>
          <p:nvPr>
            <p:ph type="body" sz="quarter" idx="11"/>
          </p:nvPr>
        </p:nvSpPr>
        <p:spPr>
          <a:xfrm>
            <a:off x="653143" y="971550"/>
            <a:ext cx="7543800" cy="3505200"/>
          </a:xfrm>
        </p:spPr>
        <p:txBody>
          <a:bodyPr/>
          <a:lstStyle/>
          <a:p>
            <a:pPr eaLnBrk="1" hangingPunct="1"/>
            <a:r>
              <a:rPr lang="en-US" sz="2000" b="1" dirty="0">
                <a:solidFill>
                  <a:srgbClr val="0070C0"/>
                </a:solidFill>
              </a:rPr>
              <a:t>Bottle of Beer</a:t>
            </a:r>
          </a:p>
          <a:p>
            <a:pPr eaLnBrk="1" hangingPunct="1"/>
            <a:r>
              <a:rPr lang="en-US" sz="2000" dirty="0">
                <a:solidFill>
                  <a:srgbClr val="0070C0"/>
                </a:solidFill>
              </a:rPr>
              <a:t>12 ounces @ 5% alcohol equals 0.60 ounces of pure alcohol</a:t>
            </a:r>
          </a:p>
          <a:p>
            <a:pPr eaLnBrk="1" hangingPunct="1"/>
            <a:endParaRPr lang="en-US" sz="2000" dirty="0">
              <a:solidFill>
                <a:srgbClr val="0070C0"/>
              </a:solidFill>
            </a:endParaRPr>
          </a:p>
          <a:p>
            <a:pPr eaLnBrk="1" hangingPunct="1"/>
            <a:r>
              <a:rPr lang="en-US" sz="2000" b="1" dirty="0">
                <a:solidFill>
                  <a:srgbClr val="0070C0"/>
                </a:solidFill>
              </a:rPr>
              <a:t>Glass of Wine</a:t>
            </a:r>
          </a:p>
          <a:p>
            <a:pPr eaLnBrk="1" hangingPunct="1"/>
            <a:r>
              <a:rPr lang="en-US" sz="2000" dirty="0">
                <a:solidFill>
                  <a:srgbClr val="0070C0"/>
                </a:solidFill>
              </a:rPr>
              <a:t>5 ounces @ 12% alcohol equals 0.60 ounces of pure alcohol</a:t>
            </a:r>
          </a:p>
          <a:p>
            <a:pPr eaLnBrk="1" hangingPunct="1"/>
            <a:endParaRPr lang="en-US" sz="2000" dirty="0">
              <a:solidFill>
                <a:srgbClr val="0070C0"/>
              </a:solidFill>
            </a:endParaRPr>
          </a:p>
          <a:p>
            <a:pPr eaLnBrk="1" hangingPunct="1"/>
            <a:r>
              <a:rPr lang="en-US" sz="2000" b="1" dirty="0">
                <a:solidFill>
                  <a:srgbClr val="0070C0"/>
                </a:solidFill>
              </a:rPr>
              <a:t>Shot of Whiskey (80-proof)</a:t>
            </a:r>
          </a:p>
          <a:p>
            <a:pPr eaLnBrk="1" hangingPunct="1"/>
            <a:r>
              <a:rPr lang="en-US" sz="2000" dirty="0">
                <a:solidFill>
                  <a:srgbClr val="0070C0"/>
                </a:solidFill>
              </a:rPr>
              <a:t>1 and 1/2 ounces @ 40% alcohol equals                                                  0.60 ounces of pure alcohol</a:t>
            </a:r>
          </a:p>
        </p:txBody>
      </p:sp>
      <p:pic>
        <p:nvPicPr>
          <p:cNvPr id="134147" name="Picture 5"/>
          <p:cNvPicPr>
            <a:picLocks noChangeAspect="1"/>
          </p:cNvPicPr>
          <p:nvPr/>
        </p:nvPicPr>
        <p:blipFill>
          <a:blip r:embed="rId2"/>
          <a:srcRect/>
          <a:stretch>
            <a:fillRect/>
          </a:stretch>
        </p:blipFill>
        <p:spPr bwMode="auto">
          <a:xfrm>
            <a:off x="6166077" y="2854325"/>
            <a:ext cx="2700337" cy="17462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07" name="Text Placeholder 1"/>
          <p:cNvSpPr>
            <a:spLocks noGrp="1"/>
          </p:cNvSpPr>
          <p:nvPr>
            <p:ph type="body" sz="quarter" idx="10"/>
          </p:nvPr>
        </p:nvSpPr>
        <p:spPr>
          <a:xfrm>
            <a:off x="918369" y="160338"/>
            <a:ext cx="7543800" cy="762000"/>
          </a:xfrm>
        </p:spPr>
        <p:txBody>
          <a:bodyPr/>
          <a:lstStyle/>
          <a:p>
            <a:pPr eaLnBrk="1" hangingPunct="1"/>
            <a:r>
              <a:rPr lang="en-US" sz="4000" b="1" dirty="0">
                <a:solidFill>
                  <a:schemeClr val="accent1">
                    <a:lumMod val="50000"/>
                  </a:schemeClr>
                </a:solidFill>
              </a:rPr>
              <a:t>Absorption of Alcohol</a:t>
            </a:r>
          </a:p>
        </p:txBody>
      </p:sp>
      <p:graphicFrame>
        <p:nvGraphicFramePr>
          <p:cNvPr id="131106" name="Object 34"/>
          <p:cNvGraphicFramePr>
            <a:graphicFrameLocks/>
          </p:cNvGraphicFramePr>
          <p:nvPr/>
        </p:nvGraphicFramePr>
        <p:xfrm>
          <a:off x="5678488" y="938213"/>
          <a:ext cx="2217737" cy="2909887"/>
        </p:xfrm>
        <a:graphic>
          <a:graphicData uri="http://schemas.openxmlformats.org/presentationml/2006/ole">
            <mc:AlternateContent xmlns:mc="http://schemas.openxmlformats.org/markup-compatibility/2006">
              <mc:Choice xmlns:v="urn:schemas-microsoft-com:vml" Requires="v">
                <p:oleObj name="Clip" r:id="rId2" imgW="2001416" imgH="2514600" progId="">
                  <p:embed/>
                </p:oleObj>
              </mc:Choice>
              <mc:Fallback>
                <p:oleObj name="Clip" r:id="rId2" imgW="2001416" imgH="2514600" progId="">
                  <p:embed/>
                  <p:pic>
                    <p:nvPicPr>
                      <p:cNvPr id="0" name="Picture 3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488" y="938213"/>
                        <a:ext cx="2217737" cy="290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Freeform 12"/>
          <p:cNvSpPr>
            <a:spLocks/>
          </p:cNvSpPr>
          <p:nvPr/>
        </p:nvSpPr>
        <p:spPr bwMode="auto">
          <a:xfrm>
            <a:off x="7854950" y="1550988"/>
            <a:ext cx="742950" cy="455612"/>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extLst>
        </p:spPr>
        <p:txBody>
          <a:bodyPr/>
          <a:lstStyle/>
          <a:p>
            <a:pPr>
              <a:defRPr/>
            </a:pPr>
            <a:endParaRPr lang="en-US"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7" name="Freeform 12"/>
          <p:cNvSpPr>
            <a:spLocks/>
          </p:cNvSpPr>
          <p:nvPr/>
        </p:nvSpPr>
        <p:spPr bwMode="auto">
          <a:xfrm rot="16200000">
            <a:off x="6137275" y="3727450"/>
            <a:ext cx="844550" cy="457200"/>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extLst>
        </p:spPr>
        <p:txBody>
          <a:bodyPr/>
          <a:lstStyle/>
          <a:p>
            <a:pPr>
              <a:defRPr/>
            </a:pPr>
            <a:endParaRPr lang="en-US"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8" name="Freeform 12"/>
          <p:cNvSpPr>
            <a:spLocks/>
          </p:cNvSpPr>
          <p:nvPr/>
        </p:nvSpPr>
        <p:spPr bwMode="auto">
          <a:xfrm flipV="1">
            <a:off x="7662863" y="2406650"/>
            <a:ext cx="742950" cy="387350"/>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extLst>
        </p:spPr>
        <p:txBody>
          <a:bodyPr/>
          <a:lstStyle/>
          <a:p>
            <a:pPr>
              <a:defRPr/>
            </a:pPr>
            <a:endParaRPr lang="en-US"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10" name="Freeform 12"/>
          <p:cNvSpPr>
            <a:spLocks/>
          </p:cNvSpPr>
          <p:nvPr/>
        </p:nvSpPr>
        <p:spPr bwMode="auto">
          <a:xfrm rot="10800000" flipV="1">
            <a:off x="4748213" y="3117850"/>
            <a:ext cx="844550" cy="415925"/>
          </a:xfrm>
          <a:custGeom>
            <a:avLst/>
            <a:gdLst>
              <a:gd name="T0" fmla="*/ 157 w 468"/>
              <a:gd name="T1" fmla="*/ 286 h 287"/>
              <a:gd name="T2" fmla="*/ 0 w 468"/>
              <a:gd name="T3" fmla="*/ 173 h 287"/>
              <a:gd name="T4" fmla="*/ 157 w 468"/>
              <a:gd name="T5" fmla="*/ 48 h 287"/>
              <a:gd name="T6" fmla="*/ 157 w 468"/>
              <a:gd name="T7" fmla="*/ 112 h 287"/>
              <a:gd name="T8" fmla="*/ 300 w 468"/>
              <a:gd name="T9" fmla="*/ 111 h 287"/>
              <a:gd name="T10" fmla="*/ 324 w 468"/>
              <a:gd name="T11" fmla="*/ 103 h 287"/>
              <a:gd name="T12" fmla="*/ 342 w 468"/>
              <a:gd name="T13" fmla="*/ 88 h 287"/>
              <a:gd name="T14" fmla="*/ 352 w 468"/>
              <a:gd name="T15" fmla="*/ 67 h 287"/>
              <a:gd name="T16" fmla="*/ 356 w 468"/>
              <a:gd name="T17" fmla="*/ 35 h 287"/>
              <a:gd name="T18" fmla="*/ 356 w 468"/>
              <a:gd name="T19" fmla="*/ 0 h 287"/>
              <a:gd name="T20" fmla="*/ 467 w 468"/>
              <a:gd name="T21" fmla="*/ 0 h 287"/>
              <a:gd name="T22" fmla="*/ 466 w 468"/>
              <a:gd name="T23" fmla="*/ 54 h 287"/>
              <a:gd name="T24" fmla="*/ 462 w 468"/>
              <a:gd name="T25" fmla="*/ 78 h 287"/>
              <a:gd name="T26" fmla="*/ 457 w 468"/>
              <a:gd name="T27" fmla="*/ 103 h 287"/>
              <a:gd name="T28" fmla="*/ 451 w 468"/>
              <a:gd name="T29" fmla="*/ 122 h 287"/>
              <a:gd name="T30" fmla="*/ 441 w 468"/>
              <a:gd name="T31" fmla="*/ 142 h 287"/>
              <a:gd name="T32" fmla="*/ 431 w 468"/>
              <a:gd name="T33" fmla="*/ 158 h 287"/>
              <a:gd name="T34" fmla="*/ 415 w 468"/>
              <a:gd name="T35" fmla="*/ 177 h 287"/>
              <a:gd name="T36" fmla="*/ 396 w 468"/>
              <a:gd name="T37" fmla="*/ 193 h 287"/>
              <a:gd name="T38" fmla="*/ 376 w 468"/>
              <a:gd name="T39" fmla="*/ 204 h 287"/>
              <a:gd name="T40" fmla="*/ 354 w 468"/>
              <a:gd name="T41" fmla="*/ 216 h 287"/>
              <a:gd name="T42" fmla="*/ 326 w 468"/>
              <a:gd name="T43" fmla="*/ 222 h 287"/>
              <a:gd name="T44" fmla="*/ 300 w 468"/>
              <a:gd name="T45" fmla="*/ 223 h 287"/>
              <a:gd name="T46" fmla="*/ 157 w 468"/>
              <a:gd name="T47" fmla="*/ 224 h 287"/>
              <a:gd name="T48" fmla="*/ 157 w 468"/>
              <a:gd name="T49" fmla="*/ 28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8" h="287">
                <a:moveTo>
                  <a:pt x="157" y="286"/>
                </a:moveTo>
                <a:lnTo>
                  <a:pt x="0" y="173"/>
                </a:lnTo>
                <a:lnTo>
                  <a:pt x="157" y="48"/>
                </a:lnTo>
                <a:lnTo>
                  <a:pt x="157" y="112"/>
                </a:lnTo>
                <a:lnTo>
                  <a:pt x="300" y="111"/>
                </a:lnTo>
                <a:lnTo>
                  <a:pt x="324" y="103"/>
                </a:lnTo>
                <a:lnTo>
                  <a:pt x="342" y="88"/>
                </a:lnTo>
                <a:lnTo>
                  <a:pt x="352" y="67"/>
                </a:lnTo>
                <a:lnTo>
                  <a:pt x="356" y="35"/>
                </a:lnTo>
                <a:lnTo>
                  <a:pt x="356" y="0"/>
                </a:lnTo>
                <a:lnTo>
                  <a:pt x="467" y="0"/>
                </a:lnTo>
                <a:lnTo>
                  <a:pt x="466" y="54"/>
                </a:lnTo>
                <a:lnTo>
                  <a:pt x="462" y="78"/>
                </a:lnTo>
                <a:lnTo>
                  <a:pt x="457" y="103"/>
                </a:lnTo>
                <a:lnTo>
                  <a:pt x="451" y="122"/>
                </a:lnTo>
                <a:lnTo>
                  <a:pt x="441" y="142"/>
                </a:lnTo>
                <a:lnTo>
                  <a:pt x="431" y="158"/>
                </a:lnTo>
                <a:lnTo>
                  <a:pt x="415" y="177"/>
                </a:lnTo>
                <a:lnTo>
                  <a:pt x="396" y="193"/>
                </a:lnTo>
                <a:lnTo>
                  <a:pt x="376" y="204"/>
                </a:lnTo>
                <a:lnTo>
                  <a:pt x="354" y="216"/>
                </a:lnTo>
                <a:lnTo>
                  <a:pt x="326" y="222"/>
                </a:lnTo>
                <a:lnTo>
                  <a:pt x="300" y="223"/>
                </a:lnTo>
                <a:lnTo>
                  <a:pt x="157" y="224"/>
                </a:lnTo>
                <a:lnTo>
                  <a:pt x="157" y="286"/>
                </a:lnTo>
              </a:path>
            </a:pathLst>
          </a:custGeom>
          <a:solidFill>
            <a:srgbClr val="FFFF00"/>
          </a:solidFill>
          <a:ln w="12700" cap="rnd" cmpd="sng">
            <a:solidFill>
              <a:srgbClr val="000000"/>
            </a:solidFill>
            <a:prstDash val="solid"/>
            <a:round/>
            <a:headEnd/>
            <a:tailEnd/>
          </a:ln>
          <a:effectLst/>
          <a:extLst>
            <a:ext uri="{AF507438-7753-43e0-B8FC-AC1667EBCBE1}"/>
          </a:extLst>
        </p:spPr>
        <p:txBody>
          <a:bodyPr/>
          <a:lstStyle/>
          <a:p>
            <a:pPr>
              <a:defRPr/>
            </a:pPr>
            <a:endParaRPr lang="en-US"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12" name="TextBox 11"/>
          <p:cNvSpPr txBox="1"/>
          <p:nvPr/>
        </p:nvSpPr>
        <p:spPr>
          <a:xfrm>
            <a:off x="4430713" y="822325"/>
            <a:ext cx="1295400" cy="830263"/>
          </a:xfrm>
          <a:prstGeom prst="rect">
            <a:avLst/>
          </a:prstGeom>
          <a:noFill/>
        </p:spPr>
        <p:txBody>
          <a:bodyPr>
            <a:spAutoFit/>
          </a:bodyPr>
          <a:lstStyle/>
          <a:p>
            <a:pPr algn="ctr">
              <a:defRPr/>
            </a:pPr>
            <a:r>
              <a:rPr lang="en-US" sz="2400" baseline="0" dirty="0">
                <a:solidFill>
                  <a:srgbClr val="00478A"/>
                </a:solidFill>
                <a:latin typeface="+mn-lt"/>
                <a:ea typeface="ＭＳ Ｐゴシック" charset="0"/>
                <a:cs typeface="+mn-cs"/>
              </a:rPr>
              <a:t>Stomach Walls</a:t>
            </a:r>
          </a:p>
        </p:txBody>
      </p:sp>
      <p:sp>
        <p:nvSpPr>
          <p:cNvPr id="13" name="TextBox 12"/>
          <p:cNvSpPr txBox="1"/>
          <p:nvPr/>
        </p:nvSpPr>
        <p:spPr>
          <a:xfrm>
            <a:off x="7780338" y="836613"/>
            <a:ext cx="1363662" cy="830262"/>
          </a:xfrm>
          <a:prstGeom prst="rect">
            <a:avLst/>
          </a:prstGeom>
          <a:noFill/>
        </p:spPr>
        <p:txBody>
          <a:bodyPr>
            <a:spAutoFit/>
          </a:bodyPr>
          <a:lstStyle/>
          <a:p>
            <a:pPr algn="ctr">
              <a:defRPr/>
            </a:pPr>
            <a:r>
              <a:rPr lang="en-US" sz="2400" baseline="0" dirty="0">
                <a:solidFill>
                  <a:srgbClr val="00478A"/>
                </a:solidFill>
                <a:latin typeface="+mn-lt"/>
                <a:ea typeface="ＭＳ Ｐゴシック" charset="0"/>
                <a:cs typeface="+mn-cs"/>
              </a:rPr>
              <a:t>Stomach Walls</a:t>
            </a:r>
          </a:p>
        </p:txBody>
      </p:sp>
      <p:sp>
        <p:nvSpPr>
          <p:cNvPr id="14" name="TextBox 13"/>
          <p:cNvSpPr txBox="1"/>
          <p:nvPr/>
        </p:nvSpPr>
        <p:spPr>
          <a:xfrm>
            <a:off x="7767638" y="2835275"/>
            <a:ext cx="1295400" cy="830263"/>
          </a:xfrm>
          <a:prstGeom prst="rect">
            <a:avLst/>
          </a:prstGeom>
          <a:noFill/>
        </p:spPr>
        <p:txBody>
          <a:bodyPr>
            <a:spAutoFit/>
          </a:bodyPr>
          <a:lstStyle/>
          <a:p>
            <a:pPr algn="ctr">
              <a:defRPr/>
            </a:pPr>
            <a:r>
              <a:rPr lang="en-US" sz="2400" baseline="0" dirty="0">
                <a:solidFill>
                  <a:srgbClr val="00478A"/>
                </a:solidFill>
                <a:latin typeface="+mn-lt"/>
                <a:ea typeface="ＭＳ Ｐゴシック" charset="0"/>
                <a:cs typeface="+mn-cs"/>
              </a:rPr>
              <a:t>Stomach Walls</a:t>
            </a:r>
          </a:p>
        </p:txBody>
      </p:sp>
      <p:sp>
        <p:nvSpPr>
          <p:cNvPr id="15" name="TextBox 14"/>
          <p:cNvSpPr txBox="1"/>
          <p:nvPr/>
        </p:nvSpPr>
        <p:spPr>
          <a:xfrm>
            <a:off x="4021138" y="2655888"/>
            <a:ext cx="1295400" cy="461962"/>
          </a:xfrm>
          <a:prstGeom prst="rect">
            <a:avLst/>
          </a:prstGeom>
          <a:noFill/>
        </p:spPr>
        <p:txBody>
          <a:bodyPr>
            <a:spAutoFit/>
          </a:bodyPr>
          <a:lstStyle/>
          <a:p>
            <a:pPr algn="ctr">
              <a:defRPr/>
            </a:pPr>
            <a:r>
              <a:rPr lang="en-US" sz="2400" baseline="0" dirty="0">
                <a:solidFill>
                  <a:srgbClr val="00478A"/>
                </a:solidFill>
                <a:latin typeface="+mn-lt"/>
                <a:ea typeface="ＭＳ Ｐゴシック" charset="0"/>
                <a:cs typeface="+mn-cs"/>
              </a:rPr>
              <a:t>Pylorus</a:t>
            </a:r>
          </a:p>
        </p:txBody>
      </p:sp>
      <p:sp>
        <p:nvSpPr>
          <p:cNvPr id="16" name="TextBox 15"/>
          <p:cNvSpPr txBox="1"/>
          <p:nvPr/>
        </p:nvSpPr>
        <p:spPr>
          <a:xfrm>
            <a:off x="5357813" y="1838325"/>
            <a:ext cx="766762" cy="461963"/>
          </a:xfrm>
          <a:prstGeom prst="rect">
            <a:avLst/>
          </a:prstGeom>
          <a:noFill/>
        </p:spPr>
        <p:txBody>
          <a:bodyPr>
            <a:spAutoFit/>
          </a:bodyPr>
          <a:lstStyle/>
          <a:p>
            <a:pPr algn="ctr">
              <a:defRPr/>
            </a:pPr>
            <a:r>
              <a:rPr lang="en-US" sz="2400" baseline="0" dirty="0">
                <a:solidFill>
                  <a:srgbClr val="FF0000"/>
                </a:solidFill>
                <a:latin typeface="+mn-lt"/>
                <a:ea typeface="ＭＳ Ｐゴシック" charset="0"/>
                <a:cs typeface="+mn-cs"/>
              </a:rPr>
              <a:t>20%</a:t>
            </a:r>
          </a:p>
        </p:txBody>
      </p:sp>
      <p:sp>
        <p:nvSpPr>
          <p:cNvPr id="17" name="TextBox 16"/>
          <p:cNvSpPr txBox="1"/>
          <p:nvPr/>
        </p:nvSpPr>
        <p:spPr>
          <a:xfrm>
            <a:off x="6648450" y="4086225"/>
            <a:ext cx="854075" cy="460375"/>
          </a:xfrm>
          <a:prstGeom prst="rect">
            <a:avLst/>
          </a:prstGeom>
          <a:noFill/>
        </p:spPr>
        <p:txBody>
          <a:bodyPr>
            <a:spAutoFit/>
          </a:bodyPr>
          <a:lstStyle/>
          <a:p>
            <a:pPr algn="ctr">
              <a:defRPr/>
            </a:pPr>
            <a:r>
              <a:rPr lang="en-US" sz="2400" baseline="0" dirty="0">
                <a:solidFill>
                  <a:srgbClr val="FF0000"/>
                </a:solidFill>
                <a:latin typeface="+mn-lt"/>
                <a:ea typeface="ＭＳ Ｐゴシック" charset="0"/>
                <a:cs typeface="+mn-cs"/>
              </a:rPr>
              <a:t>80%</a:t>
            </a:r>
          </a:p>
        </p:txBody>
      </p:sp>
      <p:sp>
        <p:nvSpPr>
          <p:cNvPr id="18" name="Freeform 16"/>
          <p:cNvSpPr>
            <a:spLocks/>
          </p:cNvSpPr>
          <p:nvPr/>
        </p:nvSpPr>
        <p:spPr bwMode="auto">
          <a:xfrm>
            <a:off x="6054725" y="1963738"/>
            <a:ext cx="633413" cy="300037"/>
          </a:xfrm>
          <a:custGeom>
            <a:avLst/>
            <a:gdLst>
              <a:gd name="T0" fmla="*/ 157 w 301"/>
              <a:gd name="T1" fmla="*/ 238 h 239"/>
              <a:gd name="T2" fmla="*/ 0 w 301"/>
              <a:gd name="T3" fmla="*/ 125 h 239"/>
              <a:gd name="T4" fmla="*/ 157 w 301"/>
              <a:gd name="T5" fmla="*/ 0 h 239"/>
              <a:gd name="T6" fmla="*/ 157 w 301"/>
              <a:gd name="T7" fmla="*/ 64 h 239"/>
              <a:gd name="T8" fmla="*/ 300 w 301"/>
              <a:gd name="T9" fmla="*/ 63 h 239"/>
              <a:gd name="T10" fmla="*/ 300 w 301"/>
              <a:gd name="T11" fmla="*/ 175 h 239"/>
              <a:gd name="T12" fmla="*/ 157 w 301"/>
              <a:gd name="T13" fmla="*/ 176 h 239"/>
              <a:gd name="T14" fmla="*/ 157 w 301"/>
              <a:gd name="T15" fmla="*/ 238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9">
                <a:moveTo>
                  <a:pt x="157" y="238"/>
                </a:moveTo>
                <a:lnTo>
                  <a:pt x="0" y="125"/>
                </a:lnTo>
                <a:lnTo>
                  <a:pt x="157" y="0"/>
                </a:lnTo>
                <a:lnTo>
                  <a:pt x="157" y="64"/>
                </a:lnTo>
                <a:lnTo>
                  <a:pt x="300" y="63"/>
                </a:lnTo>
                <a:lnTo>
                  <a:pt x="300" y="175"/>
                </a:lnTo>
                <a:lnTo>
                  <a:pt x="157" y="176"/>
                </a:lnTo>
                <a:lnTo>
                  <a:pt x="157" y="238"/>
                </a:lnTo>
              </a:path>
            </a:pathLst>
          </a:custGeom>
          <a:solidFill>
            <a:srgbClr val="FFFF00"/>
          </a:solidFill>
          <a:ln w="12700" cap="rnd" cmpd="sng">
            <a:solidFill>
              <a:srgbClr val="000000"/>
            </a:solidFill>
            <a:prstDash val="solid"/>
            <a:round/>
            <a:headEnd/>
            <a:tailEnd/>
          </a:ln>
          <a:effectLst/>
          <a:extLst>
            <a:ext uri="{AF507438-7753-43e0-B8FC-AC1667EBCBE1}"/>
          </a:extLst>
        </p:spPr>
        <p:txBody>
          <a:bodyPr/>
          <a:lstStyle/>
          <a:p>
            <a:pPr>
              <a:defRPr/>
            </a:pPr>
            <a:endParaRPr lang="en-US"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19" name="Freeform 16"/>
          <p:cNvSpPr>
            <a:spLocks/>
          </p:cNvSpPr>
          <p:nvPr/>
        </p:nvSpPr>
        <p:spPr bwMode="auto">
          <a:xfrm rot="10800000">
            <a:off x="5689600" y="1168400"/>
            <a:ext cx="633413" cy="300038"/>
          </a:xfrm>
          <a:custGeom>
            <a:avLst/>
            <a:gdLst>
              <a:gd name="T0" fmla="*/ 157 w 301"/>
              <a:gd name="T1" fmla="*/ 238 h 239"/>
              <a:gd name="T2" fmla="*/ 0 w 301"/>
              <a:gd name="T3" fmla="*/ 125 h 239"/>
              <a:gd name="T4" fmla="*/ 157 w 301"/>
              <a:gd name="T5" fmla="*/ 0 h 239"/>
              <a:gd name="T6" fmla="*/ 157 w 301"/>
              <a:gd name="T7" fmla="*/ 64 h 239"/>
              <a:gd name="T8" fmla="*/ 300 w 301"/>
              <a:gd name="T9" fmla="*/ 63 h 239"/>
              <a:gd name="T10" fmla="*/ 300 w 301"/>
              <a:gd name="T11" fmla="*/ 175 h 239"/>
              <a:gd name="T12" fmla="*/ 157 w 301"/>
              <a:gd name="T13" fmla="*/ 176 h 239"/>
              <a:gd name="T14" fmla="*/ 157 w 301"/>
              <a:gd name="T15" fmla="*/ 238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9">
                <a:moveTo>
                  <a:pt x="157" y="238"/>
                </a:moveTo>
                <a:lnTo>
                  <a:pt x="0" y="125"/>
                </a:lnTo>
                <a:lnTo>
                  <a:pt x="157" y="0"/>
                </a:lnTo>
                <a:lnTo>
                  <a:pt x="157" y="64"/>
                </a:lnTo>
                <a:lnTo>
                  <a:pt x="300" y="63"/>
                </a:lnTo>
                <a:lnTo>
                  <a:pt x="300" y="175"/>
                </a:lnTo>
                <a:lnTo>
                  <a:pt x="157" y="176"/>
                </a:lnTo>
                <a:lnTo>
                  <a:pt x="157" y="238"/>
                </a:lnTo>
              </a:path>
            </a:pathLst>
          </a:custGeom>
          <a:solidFill>
            <a:srgbClr val="FFFF00"/>
          </a:solidFill>
          <a:ln w="12700" cap="rnd" cmpd="sng">
            <a:solidFill>
              <a:srgbClr val="000000"/>
            </a:solidFill>
            <a:prstDash val="solid"/>
            <a:round/>
            <a:headEnd/>
            <a:tailEnd/>
          </a:ln>
          <a:effectLst/>
          <a:extLst>
            <a:ext uri="{AF507438-7753-43e0-B8FC-AC1667EBCBE1}"/>
          </a:extLst>
        </p:spPr>
        <p:txBody>
          <a:bodyPr/>
          <a:lstStyle/>
          <a:p>
            <a:pPr>
              <a:defRPr/>
            </a:pPr>
            <a:endParaRPr lang="en-US" dirty="0">
              <a:effectLst>
                <a:outerShdw blurRad="38100" dist="38100" dir="2700000" algn="tl">
                  <a:srgbClr val="000000">
                    <a:alpha val="43137"/>
                  </a:srgbClr>
                </a:outerShdw>
              </a:effectLst>
              <a:latin typeface="Times New Roman" charset="0"/>
              <a:ea typeface="ＭＳ Ｐゴシック" charset="0"/>
              <a:cs typeface="+mn-cs"/>
            </a:endParaRPr>
          </a:p>
        </p:txBody>
      </p:sp>
      <p:sp>
        <p:nvSpPr>
          <p:cNvPr id="21" name="TextBox 20"/>
          <p:cNvSpPr txBox="1"/>
          <p:nvPr/>
        </p:nvSpPr>
        <p:spPr>
          <a:xfrm>
            <a:off x="342900" y="1806575"/>
            <a:ext cx="2976563" cy="1200150"/>
          </a:xfrm>
          <a:prstGeom prst="rect">
            <a:avLst/>
          </a:prstGeom>
          <a:noFill/>
        </p:spPr>
        <p:txBody>
          <a:bodyPr>
            <a:spAutoFit/>
          </a:bodyPr>
          <a:lstStyle/>
          <a:p>
            <a:pPr algn="ctr">
              <a:defRPr/>
            </a:pPr>
            <a:r>
              <a:rPr lang="en-US" sz="2400" b="1" i="1" baseline="0" dirty="0">
                <a:solidFill>
                  <a:srgbClr val="00478A"/>
                </a:solidFill>
                <a:latin typeface="+mn-lt"/>
                <a:ea typeface="ＭＳ Ｐゴシック" charset="0"/>
                <a:cs typeface="+mn-cs"/>
              </a:rPr>
              <a:t>Getting the ethanol out of the stomach and into the blood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descr="C:\Users\Pam.Mccaskill\AppData\Local\Microsoft\Windows\Temporary Internet Files\Content.IE5\U41L2X2S\_small_water_drops1[1].jpg"/>
          <p:cNvPicPr>
            <a:picLocks noChangeAspect="1" noChangeArrowheads="1"/>
          </p:cNvPicPr>
          <p:nvPr/>
        </p:nvPicPr>
        <p:blipFill>
          <a:blip r:embed="rId3"/>
          <a:srcRect/>
          <a:stretch>
            <a:fillRect/>
          </a:stretch>
        </p:blipFill>
        <p:spPr bwMode="auto">
          <a:xfrm>
            <a:off x="0" y="1025525"/>
            <a:ext cx="9144000" cy="2986638"/>
          </a:xfrm>
          <a:prstGeom prst="rect">
            <a:avLst/>
          </a:prstGeom>
          <a:noFill/>
          <a:ln w="9525">
            <a:noFill/>
            <a:miter lim="800000"/>
            <a:headEnd/>
            <a:tailEnd/>
          </a:ln>
        </p:spPr>
      </p:pic>
      <p:sp>
        <p:nvSpPr>
          <p:cNvPr id="137219" name="Title 2"/>
          <p:cNvSpPr>
            <a:spLocks noGrp="1"/>
          </p:cNvSpPr>
          <p:nvPr>
            <p:ph type="ctrTitle"/>
          </p:nvPr>
        </p:nvSpPr>
        <p:spPr>
          <a:xfrm>
            <a:off x="1594530" y="-315658"/>
            <a:ext cx="7772400" cy="1085850"/>
          </a:xfrm>
        </p:spPr>
        <p:txBody>
          <a:bodyPr/>
          <a:lstStyle/>
          <a:p>
            <a:pPr eaLnBrk="1" hangingPunct="1"/>
            <a:r>
              <a:rPr lang="en-US" altLang="en-US" sz="4400" dirty="0">
                <a:solidFill>
                  <a:schemeClr val="accent1">
                    <a:lumMod val="50000"/>
                  </a:schemeClr>
                </a:solidFill>
                <a:latin typeface="Calibri" pitchFamily="34" charset="0"/>
              </a:rPr>
              <a:t>Distribution of Alcohol</a:t>
            </a:r>
          </a:p>
        </p:txBody>
      </p:sp>
      <p:sp>
        <p:nvSpPr>
          <p:cNvPr id="2" name="Content Placeholder 1"/>
          <p:cNvSpPr>
            <a:spLocks noGrp="1"/>
          </p:cNvSpPr>
          <p:nvPr>
            <p:ph type="subTitle" idx="1"/>
          </p:nvPr>
        </p:nvSpPr>
        <p:spPr>
          <a:xfrm>
            <a:off x="396875" y="1536192"/>
            <a:ext cx="8504238" cy="2475971"/>
          </a:xfrm>
        </p:spPr>
        <p:txBody>
          <a:bodyPr rtlCol="0">
            <a:normAutofit fontScale="77500" lnSpcReduction="20000"/>
          </a:bodyPr>
          <a:lstStyle/>
          <a:p>
            <a:pPr algn="ctr" defTabSz="685783" eaLnBrk="1" fontAlgn="auto" hangingPunct="1">
              <a:spcAft>
                <a:spcPts val="0"/>
              </a:spcAft>
              <a:defRPr/>
            </a:pPr>
            <a:r>
              <a:rPr lang="en-US" b="1" dirty="0"/>
              <a:t>Getting the ethanol into the body’s tissues and organs</a:t>
            </a:r>
          </a:p>
          <a:p>
            <a:pPr algn="ctr" defTabSz="685783" eaLnBrk="1" fontAlgn="auto" hangingPunct="1">
              <a:spcAft>
                <a:spcPts val="0"/>
              </a:spcAft>
              <a:defRPr/>
            </a:pPr>
            <a:endParaRPr lang="en-US" b="1" dirty="0"/>
          </a:p>
          <a:p>
            <a:pPr algn="ctr" defTabSz="685783" eaLnBrk="1" fontAlgn="auto" hangingPunct="1">
              <a:spcAft>
                <a:spcPts val="0"/>
              </a:spcAft>
              <a:defRPr/>
            </a:pPr>
            <a:endParaRPr lang="en-US" b="1" dirty="0"/>
          </a:p>
          <a:p>
            <a:pPr algn="ctr" defTabSz="685783" eaLnBrk="1" fontAlgn="auto" hangingPunct="1">
              <a:spcAft>
                <a:spcPts val="0"/>
              </a:spcAft>
              <a:defRPr/>
            </a:pPr>
            <a:r>
              <a:rPr lang="en-US" b="1" dirty="0"/>
              <a:t>BASIC PRINCIPLE</a:t>
            </a:r>
          </a:p>
          <a:p>
            <a:pPr algn="ctr" defTabSz="685783" eaLnBrk="1" fontAlgn="auto" hangingPunct="1">
              <a:spcAft>
                <a:spcPts val="0"/>
              </a:spcAft>
              <a:defRPr/>
            </a:pPr>
            <a:endParaRPr lang="en-US" b="1" dirty="0"/>
          </a:p>
          <a:p>
            <a:pPr algn="ctr" defTabSz="685783" eaLnBrk="1" fontAlgn="auto" hangingPunct="1">
              <a:spcAft>
                <a:spcPts val="0"/>
              </a:spcAft>
              <a:defRPr/>
            </a:pPr>
            <a:endParaRPr lang="en-US" b="1" dirty="0"/>
          </a:p>
          <a:p>
            <a:pPr algn="ctr" defTabSz="685783" eaLnBrk="1" fontAlgn="auto" hangingPunct="1">
              <a:spcAft>
                <a:spcPts val="0"/>
              </a:spcAft>
              <a:defRPr/>
            </a:pPr>
            <a:r>
              <a:rPr lang="en-US" sz="2800" b="1" dirty="0"/>
              <a:t>Ethanol goes wherever it finds water</a:t>
            </a:r>
          </a:p>
          <a:p>
            <a:pPr algn="ctr" defTabSz="685783" eaLnBrk="1" fontAlgn="auto" hangingPunct="1">
              <a:spcAft>
                <a:spcPts val="0"/>
              </a:spcAft>
              <a:defRPr/>
            </a:pPr>
            <a:endParaRPr lang="en-US"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67"/>
          <p:cNvPicPr>
            <a:picLocks noChangeAspect="1"/>
          </p:cNvPicPr>
          <p:nvPr/>
        </p:nvPicPr>
        <p:blipFill>
          <a:blip r:embed="rId2"/>
          <a:srcRect/>
          <a:stretch>
            <a:fillRect/>
          </a:stretch>
        </p:blipFill>
        <p:spPr bwMode="auto">
          <a:xfrm>
            <a:off x="5565648" y="1119358"/>
            <a:ext cx="1221232" cy="1292372"/>
          </a:xfrm>
          <a:prstGeom prst="rect">
            <a:avLst/>
          </a:prstGeom>
          <a:noFill/>
          <a:ln w="9525">
            <a:noFill/>
            <a:miter lim="800000"/>
            <a:headEnd/>
            <a:tailEnd/>
          </a:ln>
        </p:spPr>
      </p:pic>
      <p:sp>
        <p:nvSpPr>
          <p:cNvPr id="3" name="Text Placeholder 2"/>
          <p:cNvSpPr>
            <a:spLocks noGrp="1"/>
          </p:cNvSpPr>
          <p:nvPr>
            <p:ph type="body" sz="quarter" idx="10"/>
          </p:nvPr>
        </p:nvSpPr>
        <p:spPr>
          <a:xfrm>
            <a:off x="485774" y="207963"/>
            <a:ext cx="8172451" cy="762000"/>
          </a:xfrm>
        </p:spPr>
        <p:txBody>
          <a:bodyPr/>
          <a:lstStyle/>
          <a:p>
            <a:pPr eaLnBrk="1" hangingPunct="1"/>
            <a:r>
              <a:rPr lang="en-US" sz="3200" b="1" dirty="0">
                <a:solidFill>
                  <a:schemeClr val="accent1">
                    <a:lumMod val="50000"/>
                  </a:schemeClr>
                </a:solidFill>
              </a:rPr>
              <a:t>Which body parts contain a lot of water?</a:t>
            </a:r>
          </a:p>
          <a:p>
            <a:pPr eaLnBrk="1" hangingPunct="1"/>
            <a:endParaRPr lang="en-US" sz="1200" b="1" dirty="0">
              <a:solidFill>
                <a:schemeClr val="accent1">
                  <a:lumMod val="50000"/>
                </a:schemeClr>
              </a:solidFill>
            </a:endParaRPr>
          </a:p>
          <a:p>
            <a:pPr eaLnBrk="1" hangingPunct="1"/>
            <a:endParaRPr lang="en-US" sz="1200" dirty="0">
              <a:solidFill>
                <a:schemeClr val="accent1">
                  <a:lumMod val="50000"/>
                </a:schemeClr>
              </a:solidFill>
            </a:endParaRPr>
          </a:p>
          <a:p>
            <a:pPr eaLnBrk="1" hangingPunct="1"/>
            <a:endParaRPr lang="en-US" sz="1200" dirty="0">
              <a:solidFill>
                <a:schemeClr val="accent1">
                  <a:lumMod val="50000"/>
                </a:schemeClr>
              </a:solidFill>
            </a:endParaRPr>
          </a:p>
          <a:p>
            <a:pPr eaLnBrk="1" hangingPunct="1"/>
            <a:r>
              <a:rPr lang="en-US" sz="1200" dirty="0">
                <a:solidFill>
                  <a:schemeClr val="accent1">
                    <a:lumMod val="50000"/>
                  </a:schemeClr>
                </a:solidFill>
              </a:rPr>
              <a:t>			</a:t>
            </a:r>
          </a:p>
          <a:p>
            <a:pPr eaLnBrk="1" hangingPunct="1"/>
            <a:endParaRPr lang="en-US" sz="1200" dirty="0">
              <a:solidFill>
                <a:schemeClr val="accent1">
                  <a:lumMod val="50000"/>
                </a:schemeClr>
              </a:solidFill>
            </a:endParaRPr>
          </a:p>
          <a:p>
            <a:pPr eaLnBrk="1" hangingPunct="1"/>
            <a:r>
              <a:rPr lang="en-US" sz="1200" b="1" i="1" dirty="0">
                <a:solidFill>
                  <a:schemeClr val="accent1">
                    <a:lumMod val="50000"/>
                  </a:schemeClr>
                </a:solidFill>
              </a:rPr>
              <a:t>      </a:t>
            </a:r>
            <a:r>
              <a:rPr lang="en-US" sz="1200" b="1" i="1" u="sng" dirty="0">
                <a:solidFill>
                  <a:schemeClr val="accent1">
                    <a:lumMod val="50000"/>
                  </a:schemeClr>
                </a:solidFill>
              </a:rPr>
              <a:t>Brain</a:t>
            </a:r>
            <a:r>
              <a:rPr lang="en-US" sz="1200" b="1" i="1" dirty="0">
                <a:solidFill>
                  <a:schemeClr val="accent1">
                    <a:lumMod val="50000"/>
                  </a:schemeClr>
                </a:solidFill>
              </a:rPr>
              <a:t>		            </a:t>
            </a:r>
            <a:r>
              <a:rPr lang="en-US" sz="1200" b="1" i="1" u="sng" dirty="0">
                <a:solidFill>
                  <a:schemeClr val="accent1">
                    <a:lumMod val="50000"/>
                  </a:schemeClr>
                </a:solidFill>
              </a:rPr>
              <a:t>Liver</a:t>
            </a:r>
            <a:r>
              <a:rPr lang="en-US" sz="1200" b="1" i="1" dirty="0">
                <a:solidFill>
                  <a:schemeClr val="accent1">
                    <a:lumMod val="50000"/>
                  </a:schemeClr>
                </a:solidFill>
              </a:rPr>
              <a:t>	                  </a:t>
            </a:r>
            <a:r>
              <a:rPr lang="en-US" sz="1200" b="1" i="1" u="sng" dirty="0">
                <a:solidFill>
                  <a:schemeClr val="accent1">
                    <a:lumMod val="50000"/>
                  </a:schemeClr>
                </a:solidFill>
              </a:rPr>
              <a:t>Muscle Tissue</a:t>
            </a:r>
            <a:r>
              <a:rPr lang="en-US" sz="1200" b="1" i="1" dirty="0">
                <a:solidFill>
                  <a:schemeClr val="accent1">
                    <a:lumMod val="50000"/>
                  </a:schemeClr>
                </a:solidFill>
              </a:rPr>
              <a:t>	                   </a:t>
            </a:r>
            <a:r>
              <a:rPr lang="en-US" sz="1200" b="1" i="1" u="sng" dirty="0">
                <a:solidFill>
                  <a:schemeClr val="accent1">
                    <a:lumMod val="50000"/>
                  </a:schemeClr>
                </a:solidFill>
              </a:rPr>
              <a:t>Kidneys</a:t>
            </a:r>
          </a:p>
          <a:p>
            <a:pPr eaLnBrk="1" hangingPunct="1"/>
            <a:endParaRPr lang="en-US" sz="1200" dirty="0">
              <a:solidFill>
                <a:schemeClr val="accent1">
                  <a:lumMod val="50000"/>
                </a:schemeClr>
              </a:solidFill>
            </a:endParaRPr>
          </a:p>
          <a:p>
            <a:pPr eaLnBrk="1" hangingPunct="1"/>
            <a:r>
              <a:rPr lang="en-US" sz="3200" dirty="0">
                <a:solidFill>
                  <a:schemeClr val="accent1">
                    <a:lumMod val="50000"/>
                  </a:schemeClr>
                </a:solidFill>
              </a:rPr>
              <a:t>Which body parts contain very little water?</a:t>
            </a:r>
          </a:p>
          <a:p>
            <a:pPr eaLnBrk="1" hangingPunct="1"/>
            <a:r>
              <a:rPr lang="en-US" sz="3200" b="1" i="1" u="sng" dirty="0">
                <a:solidFill>
                  <a:schemeClr val="accent1">
                    <a:lumMod val="50000"/>
                  </a:schemeClr>
                </a:solidFill>
              </a:rPr>
              <a:t>Bones and Fatty Tissue</a:t>
            </a:r>
          </a:p>
        </p:txBody>
      </p:sp>
      <p:pic>
        <p:nvPicPr>
          <p:cNvPr id="139267" name="Picture 1"/>
          <p:cNvPicPr>
            <a:picLocks noChangeAspect="1"/>
          </p:cNvPicPr>
          <p:nvPr/>
        </p:nvPicPr>
        <p:blipFill>
          <a:blip r:embed="rId3"/>
          <a:srcRect/>
          <a:stretch>
            <a:fillRect/>
          </a:stretch>
        </p:blipFill>
        <p:spPr bwMode="auto">
          <a:xfrm>
            <a:off x="2148267" y="1504618"/>
            <a:ext cx="1221233" cy="813812"/>
          </a:xfrm>
          <a:prstGeom prst="rect">
            <a:avLst/>
          </a:prstGeom>
          <a:noFill/>
          <a:ln w="9525">
            <a:noFill/>
            <a:miter lim="800000"/>
            <a:headEnd/>
            <a:tailEnd/>
          </a:ln>
        </p:spPr>
      </p:pic>
      <p:pic>
        <p:nvPicPr>
          <p:cNvPr id="139268" name="Picture 64"/>
          <p:cNvPicPr>
            <a:picLocks noChangeAspect="1"/>
          </p:cNvPicPr>
          <p:nvPr/>
        </p:nvPicPr>
        <p:blipFill>
          <a:blip r:embed="rId4"/>
          <a:srcRect/>
          <a:stretch>
            <a:fillRect/>
          </a:stretch>
        </p:blipFill>
        <p:spPr bwMode="auto">
          <a:xfrm>
            <a:off x="3786469" y="1514550"/>
            <a:ext cx="1221233" cy="803880"/>
          </a:xfrm>
          <a:prstGeom prst="rect">
            <a:avLst/>
          </a:prstGeom>
          <a:noFill/>
          <a:ln w="9525">
            <a:noFill/>
            <a:miter lim="800000"/>
            <a:headEnd/>
            <a:tailEnd/>
          </a:ln>
        </p:spPr>
      </p:pic>
      <p:pic>
        <p:nvPicPr>
          <p:cNvPr id="139269" name="Picture 68"/>
          <p:cNvPicPr>
            <a:picLocks noChangeAspect="1"/>
          </p:cNvPicPr>
          <p:nvPr/>
        </p:nvPicPr>
        <p:blipFill>
          <a:blip r:embed="rId5"/>
          <a:srcRect/>
          <a:stretch>
            <a:fillRect/>
          </a:stretch>
        </p:blipFill>
        <p:spPr bwMode="auto">
          <a:xfrm>
            <a:off x="7620228" y="1345054"/>
            <a:ext cx="1099230" cy="8239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Placeholder 1"/>
          <p:cNvSpPr>
            <a:spLocks noGrp="1"/>
          </p:cNvSpPr>
          <p:nvPr>
            <p:ph type="body" sz="quarter" idx="10"/>
          </p:nvPr>
        </p:nvSpPr>
        <p:spPr>
          <a:xfrm>
            <a:off x="1036864" y="120972"/>
            <a:ext cx="7543800" cy="762000"/>
          </a:xfrm>
        </p:spPr>
        <p:txBody>
          <a:bodyPr/>
          <a:lstStyle/>
          <a:p>
            <a:pPr eaLnBrk="1" hangingPunct="1"/>
            <a:r>
              <a:rPr lang="en-US" sz="4000" b="1" dirty="0">
                <a:solidFill>
                  <a:schemeClr val="accent1">
                    <a:lumMod val="50000"/>
                  </a:schemeClr>
                </a:solidFill>
              </a:rPr>
              <a:t>Alcohol Facts by Gender</a:t>
            </a:r>
          </a:p>
        </p:txBody>
      </p:sp>
      <p:pic>
        <p:nvPicPr>
          <p:cNvPr id="6" name="Picture 5"/>
          <p:cNvPicPr>
            <a:picLocks noChangeAspect="1"/>
          </p:cNvPicPr>
          <p:nvPr/>
        </p:nvPicPr>
        <p:blipFill rotWithShape="1">
          <a:blip r:embed="rId3"/>
          <a:srcRect l="1157" t="11008" r="2193" b="24730"/>
          <a:stretch/>
        </p:blipFill>
        <p:spPr>
          <a:xfrm>
            <a:off x="2723501" y="979340"/>
            <a:ext cx="3656834" cy="330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2"/>
          <p:cNvSpPr>
            <a:spLocks noGrp="1"/>
          </p:cNvSpPr>
          <p:nvPr>
            <p:ph type="title"/>
          </p:nvPr>
        </p:nvSpPr>
        <p:spPr>
          <a:xfrm>
            <a:off x="808264" y="120650"/>
            <a:ext cx="7886700" cy="993775"/>
          </a:xfrm>
        </p:spPr>
        <p:txBody>
          <a:bodyPr/>
          <a:lstStyle/>
          <a:p>
            <a:pPr eaLnBrk="1" hangingPunct="1"/>
            <a:r>
              <a:rPr lang="en-US" altLang="en-US" sz="4400" dirty="0">
                <a:solidFill>
                  <a:schemeClr val="accent1">
                    <a:lumMod val="50000"/>
                  </a:schemeClr>
                </a:solidFill>
              </a:rPr>
              <a:t>Elimination of Alcohol</a:t>
            </a:r>
          </a:p>
        </p:txBody>
      </p:sp>
      <p:sp>
        <p:nvSpPr>
          <p:cNvPr id="41986" name="Content Placeholder 1"/>
          <p:cNvSpPr>
            <a:spLocks noGrp="1"/>
          </p:cNvSpPr>
          <p:nvPr>
            <p:ph sz="quarter" idx="4294967295"/>
          </p:nvPr>
        </p:nvSpPr>
        <p:spPr>
          <a:xfrm>
            <a:off x="965200" y="1198336"/>
            <a:ext cx="7213600" cy="3168650"/>
          </a:xfrm>
        </p:spPr>
        <p:txBody>
          <a:bodyPr rtlCol="0">
            <a:normAutofit/>
          </a:bodyPr>
          <a:lstStyle/>
          <a:p>
            <a:pPr marL="0" indent="0" defTabSz="685783" eaLnBrk="1" fontAlgn="auto" hangingPunct="1">
              <a:spcBef>
                <a:spcPts val="1200"/>
              </a:spcBef>
              <a:spcAft>
                <a:spcPts val="0"/>
              </a:spcAft>
              <a:buFont typeface="Arial"/>
              <a:buChar char="•"/>
              <a:defRPr/>
            </a:pPr>
            <a:r>
              <a:rPr lang="en-US" sz="2400" b="1" dirty="0">
                <a:solidFill>
                  <a:srgbClr val="00478A"/>
                </a:solidFill>
              </a:rPr>
              <a:t>    Getting the ethanol out of the body:</a:t>
            </a:r>
          </a:p>
          <a:p>
            <a:pPr marL="457200" indent="-457200" defTabSz="685783" eaLnBrk="1" fontAlgn="auto" hangingPunct="1">
              <a:spcBef>
                <a:spcPts val="1200"/>
              </a:spcBef>
              <a:spcAft>
                <a:spcPts val="0"/>
              </a:spcAft>
              <a:buFont typeface="Arial" pitchFamily="34" charset="0"/>
              <a:buChar char="•"/>
              <a:defRPr/>
            </a:pPr>
            <a:r>
              <a:rPr lang="en-US" sz="2400" b="1" dirty="0">
                <a:solidFill>
                  <a:srgbClr val="00478A"/>
                </a:solidFill>
              </a:rPr>
              <a:t>Direct excretion</a:t>
            </a:r>
          </a:p>
          <a:p>
            <a:pPr marL="1030288" lvl="1" indent="-514350" defTabSz="685783" eaLnBrk="1" fontAlgn="auto" hangingPunct="1">
              <a:spcBef>
                <a:spcPts val="1200"/>
              </a:spcBef>
              <a:spcAft>
                <a:spcPts val="0"/>
              </a:spcAft>
              <a:buFont typeface="Courier New" panose="02070309020205020404" pitchFamily="49" charset="0"/>
              <a:buChar char="o"/>
              <a:defRPr/>
            </a:pPr>
            <a:r>
              <a:rPr lang="en-US" sz="2000" b="1" dirty="0">
                <a:solidFill>
                  <a:srgbClr val="00478A"/>
                </a:solidFill>
              </a:rPr>
              <a:t>Breath</a:t>
            </a:r>
          </a:p>
          <a:p>
            <a:pPr marL="1030288" lvl="1" indent="-514350" defTabSz="685783" eaLnBrk="1" fontAlgn="auto" hangingPunct="1">
              <a:spcBef>
                <a:spcPts val="1200"/>
              </a:spcBef>
              <a:spcAft>
                <a:spcPts val="0"/>
              </a:spcAft>
              <a:buFont typeface="Courier New" panose="02070309020205020404" pitchFamily="49" charset="0"/>
              <a:buChar char="o"/>
              <a:defRPr/>
            </a:pPr>
            <a:r>
              <a:rPr lang="en-US" sz="2000" b="1" dirty="0">
                <a:solidFill>
                  <a:srgbClr val="00478A"/>
                </a:solidFill>
              </a:rPr>
              <a:t>Urine</a:t>
            </a:r>
          </a:p>
          <a:p>
            <a:pPr marL="1030288" lvl="1" indent="-514350" defTabSz="685783" eaLnBrk="1" fontAlgn="auto" hangingPunct="1">
              <a:spcBef>
                <a:spcPts val="1200"/>
              </a:spcBef>
              <a:spcAft>
                <a:spcPts val="0"/>
              </a:spcAft>
              <a:buFont typeface="Courier New" panose="02070309020205020404" pitchFamily="49" charset="0"/>
              <a:buChar char="o"/>
              <a:defRPr/>
            </a:pPr>
            <a:r>
              <a:rPr lang="en-US" sz="2000" b="1" dirty="0">
                <a:solidFill>
                  <a:srgbClr val="00478A"/>
                </a:solidFill>
              </a:rPr>
              <a:t>Sweat, Tears</a:t>
            </a:r>
          </a:p>
          <a:p>
            <a:pPr marL="457200" indent="-457200" defTabSz="685783" eaLnBrk="1" fontAlgn="auto" hangingPunct="1">
              <a:spcBef>
                <a:spcPts val="1200"/>
              </a:spcBef>
              <a:spcAft>
                <a:spcPts val="0"/>
              </a:spcAft>
              <a:buFont typeface="Arial" pitchFamily="34" charset="0"/>
              <a:buChar char="•"/>
              <a:defRPr/>
            </a:pPr>
            <a:r>
              <a:rPr lang="en-US" sz="2400" b="1" dirty="0">
                <a:solidFill>
                  <a:srgbClr val="00478A"/>
                </a:solidFill>
              </a:rPr>
              <a:t>Metabolism</a:t>
            </a:r>
          </a:p>
        </p:txBody>
      </p:sp>
      <p:pic>
        <p:nvPicPr>
          <p:cNvPr id="141316" name="Picture 4"/>
          <p:cNvPicPr>
            <a:picLocks noChangeAspect="1"/>
          </p:cNvPicPr>
          <p:nvPr/>
        </p:nvPicPr>
        <p:blipFill>
          <a:blip r:embed="rId3"/>
          <a:srcRect/>
          <a:stretch>
            <a:fillRect/>
          </a:stretch>
        </p:blipFill>
        <p:spPr bwMode="auto">
          <a:xfrm>
            <a:off x="5871808" y="2576198"/>
            <a:ext cx="2975330" cy="2087878"/>
          </a:xfrm>
          <a:prstGeom prst="rect">
            <a:avLst/>
          </a:prstGeom>
          <a:noFill/>
          <a:ln w="9525">
            <a:noFill/>
            <a:miter lim="800000"/>
            <a:headEnd/>
            <a:tailEnd/>
          </a:ln>
        </p:spPr>
      </p:pic>
      <p:pic>
        <p:nvPicPr>
          <p:cNvPr id="141317" name="Picture 1" descr="cancel_circle_anim_150_clr_14660.gif"/>
          <p:cNvPicPr>
            <a:picLocks noChangeAspect="1"/>
          </p:cNvPicPr>
          <p:nvPr/>
        </p:nvPicPr>
        <p:blipFill>
          <a:blip r:embed="rId4"/>
          <a:srcRect/>
          <a:stretch>
            <a:fillRect/>
          </a:stretch>
        </p:blipFill>
        <p:spPr bwMode="auto">
          <a:xfrm>
            <a:off x="7096125" y="3117850"/>
            <a:ext cx="1905000" cy="1905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Placeholder 1"/>
          <p:cNvSpPr>
            <a:spLocks noGrp="1"/>
          </p:cNvSpPr>
          <p:nvPr>
            <p:ph type="body" sz="quarter" idx="10"/>
          </p:nvPr>
        </p:nvSpPr>
        <p:spPr>
          <a:xfrm>
            <a:off x="1028700" y="389165"/>
            <a:ext cx="7543800" cy="762000"/>
          </a:xfrm>
        </p:spPr>
        <p:txBody>
          <a:bodyPr/>
          <a:lstStyle/>
          <a:p>
            <a:pPr eaLnBrk="1" hangingPunct="1"/>
            <a:r>
              <a:rPr lang="en-US" b="1" dirty="0">
                <a:solidFill>
                  <a:schemeClr val="accent1">
                    <a:lumMod val="50000"/>
                  </a:schemeClr>
                </a:solidFill>
              </a:rPr>
              <a:t>END OF SESSION III</a:t>
            </a:r>
          </a:p>
        </p:txBody>
      </p:sp>
      <p:pic>
        <p:nvPicPr>
          <p:cNvPr id="143363" name="Picture 5"/>
          <p:cNvPicPr>
            <a:picLocks noChangeAspect="1"/>
          </p:cNvPicPr>
          <p:nvPr/>
        </p:nvPicPr>
        <p:blipFill>
          <a:blip r:embed="rId2"/>
          <a:srcRect/>
          <a:stretch>
            <a:fillRect/>
          </a:stretch>
        </p:blipFill>
        <p:spPr bwMode="auto">
          <a:xfrm>
            <a:off x="4038600" y="1581150"/>
            <a:ext cx="2178050" cy="26447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Placeholder 2"/>
          <p:cNvSpPr>
            <a:spLocks noGrp="1"/>
          </p:cNvSpPr>
          <p:nvPr>
            <p:ph type="body" sz="quarter" idx="10"/>
          </p:nvPr>
        </p:nvSpPr>
        <p:spPr>
          <a:xfrm>
            <a:off x="653143" y="-381000"/>
            <a:ext cx="7543800" cy="762000"/>
          </a:xfrm>
        </p:spPr>
        <p:txBody>
          <a:bodyPr/>
          <a:lstStyle/>
          <a:p>
            <a:pPr eaLnBrk="1" hangingPunct="1"/>
            <a:endParaRPr lang="en-US" sz="5400" dirty="0">
              <a:solidFill>
                <a:srgbClr val="002060"/>
              </a:solidFill>
            </a:endParaRPr>
          </a:p>
          <a:p>
            <a:pPr eaLnBrk="1" hangingPunct="1"/>
            <a:r>
              <a:rPr lang="en-US" sz="5400" b="1" dirty="0">
                <a:solidFill>
                  <a:srgbClr val="002060"/>
                </a:solidFill>
              </a:rPr>
              <a:t>Session IV:</a:t>
            </a:r>
          </a:p>
          <a:p>
            <a:pPr eaLnBrk="1" hangingPunct="1"/>
            <a:r>
              <a:rPr lang="en-US" sz="5400" b="1" dirty="0">
                <a:solidFill>
                  <a:srgbClr val="002060"/>
                </a:solidFill>
              </a:rPr>
              <a:t>Drug Identification, Categories and Their Observable Effects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0150"/>
            <a:ext cx="9144000" cy="769938"/>
          </a:xfrm>
          <a:prstGeom prst="rect">
            <a:avLst/>
          </a:prstGeom>
          <a:noFill/>
        </p:spPr>
        <p:txBody>
          <a:bodyPr wrap="square">
            <a:spAutoFit/>
          </a:bodyPr>
          <a:lstStyle/>
          <a:p>
            <a:pPr algn="ctr">
              <a:defRPr/>
            </a:pPr>
            <a:r>
              <a:rPr lang="en-US" sz="4400" b="1" baseline="0" dirty="0">
                <a:solidFill>
                  <a:schemeClr val="accent1">
                    <a:lumMod val="50000"/>
                  </a:schemeClr>
                </a:solidFill>
                <a:latin typeface="+mn-lt"/>
                <a:ea typeface="ＭＳ Ｐゴシック" charset="0"/>
                <a:cs typeface="+mn-cs"/>
              </a:rPr>
              <a:t>Goal of this Training:</a:t>
            </a:r>
          </a:p>
        </p:txBody>
      </p:sp>
      <p:sp>
        <p:nvSpPr>
          <p:cNvPr id="82946" name="TextBox 3"/>
          <p:cNvSpPr txBox="1">
            <a:spLocks noChangeArrowheads="1"/>
          </p:cNvSpPr>
          <p:nvPr/>
        </p:nvSpPr>
        <p:spPr bwMode="auto">
          <a:xfrm>
            <a:off x="1701599" y="1428750"/>
            <a:ext cx="5932007" cy="2308324"/>
          </a:xfrm>
          <a:prstGeom prst="rect">
            <a:avLst/>
          </a:prstGeom>
          <a:noFill/>
          <a:ln w="9525">
            <a:noFill/>
            <a:miter lim="800000"/>
            <a:headEnd/>
            <a:tailEnd/>
          </a:ln>
        </p:spPr>
        <p:txBody>
          <a:bodyPr wrap="square">
            <a:spAutoFit/>
          </a:bodyPr>
          <a:lstStyle/>
          <a:p>
            <a:pPr algn="ctr"/>
            <a:r>
              <a:rPr lang="en-US" sz="3600" b="1" baseline="0" dirty="0">
                <a:solidFill>
                  <a:srgbClr val="00396D"/>
                </a:solidFill>
                <a:latin typeface="Calibri" pitchFamily="34" charset="0"/>
              </a:rPr>
              <a:t>To identify drug impaired individuals and types of drugs for the purpose of ensuring a safe working environment.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Placeholder 1"/>
          <p:cNvSpPr>
            <a:spLocks noGrp="1"/>
          </p:cNvSpPr>
          <p:nvPr>
            <p:ph type="body" sz="quarter" idx="10"/>
          </p:nvPr>
        </p:nvSpPr>
        <p:spPr>
          <a:xfrm>
            <a:off x="1200150" y="217714"/>
            <a:ext cx="7543800" cy="762000"/>
          </a:xfrm>
        </p:spPr>
        <p:txBody>
          <a:bodyPr/>
          <a:lstStyle/>
          <a:p>
            <a:pPr eaLnBrk="1" hangingPunct="1"/>
            <a:r>
              <a:rPr lang="en-US" sz="4000" b="1" dirty="0">
                <a:solidFill>
                  <a:srgbClr val="002060"/>
                </a:solidFill>
              </a:rPr>
              <a:t>Session IV - Objectives</a:t>
            </a:r>
          </a:p>
        </p:txBody>
      </p:sp>
      <p:sp>
        <p:nvSpPr>
          <p:cNvPr id="3" name="Text Placeholder 2"/>
          <p:cNvSpPr>
            <a:spLocks noGrp="1"/>
          </p:cNvSpPr>
          <p:nvPr>
            <p:ph type="body" sz="quarter" idx="11"/>
          </p:nvPr>
        </p:nvSpPr>
        <p:spPr>
          <a:xfrm>
            <a:off x="244929" y="1074964"/>
            <a:ext cx="8899071" cy="3505200"/>
          </a:xfrm>
        </p:spPr>
        <p:txBody>
          <a:bodyPr rtlCol="0">
            <a:normAutofit/>
          </a:bodyPr>
          <a:lstStyle/>
          <a:p>
            <a:pPr marL="457200" indent="-457200" defTabSz="685783" eaLnBrk="1" fontAlgn="auto" hangingPunct="1">
              <a:spcAft>
                <a:spcPts val="0"/>
              </a:spcAft>
              <a:buFont typeface="Wingdings" panose="05000000000000000000" pitchFamily="2" charset="2"/>
              <a:buChar char="ü"/>
              <a:defRPr/>
            </a:pPr>
            <a:r>
              <a:rPr lang="en-US" dirty="0"/>
              <a:t>Define the word “drug” and other terms associated with drug impairment </a:t>
            </a:r>
          </a:p>
          <a:p>
            <a:pPr defTabSz="685783" eaLnBrk="1" fontAlgn="auto" hangingPunct="1">
              <a:spcAft>
                <a:spcPts val="0"/>
              </a:spcAft>
              <a:buFont typeface="Arial"/>
              <a:buNone/>
              <a:defRPr/>
            </a:pPr>
            <a:endParaRPr lang="en-US" dirty="0"/>
          </a:p>
          <a:p>
            <a:pPr marL="457200" indent="-457200" defTabSz="685783" eaLnBrk="1" fontAlgn="auto" hangingPunct="1">
              <a:spcAft>
                <a:spcPts val="0"/>
              </a:spcAft>
              <a:buFont typeface="Wingdings" panose="05000000000000000000" pitchFamily="2" charset="2"/>
              <a:buChar char="ü"/>
              <a:defRPr/>
            </a:pPr>
            <a:r>
              <a:rPr lang="en-US" dirty="0"/>
              <a:t>For each of the drug categories:</a:t>
            </a:r>
          </a:p>
          <a:p>
            <a:pPr defTabSz="685783" eaLnBrk="1" fontAlgn="auto" hangingPunct="1">
              <a:spcAft>
                <a:spcPts val="0"/>
              </a:spcAft>
              <a:buFont typeface="Arial"/>
              <a:buNone/>
              <a:defRPr/>
            </a:pPr>
            <a:r>
              <a:rPr lang="en-US" dirty="0"/>
              <a:t>      - Identify common drug types</a:t>
            </a:r>
          </a:p>
          <a:p>
            <a:pPr defTabSz="685783" eaLnBrk="1" fontAlgn="auto" hangingPunct="1">
              <a:spcAft>
                <a:spcPts val="0"/>
              </a:spcAft>
              <a:buFont typeface="Arial"/>
              <a:buNone/>
              <a:defRPr/>
            </a:pPr>
            <a:r>
              <a:rPr lang="en-US" dirty="0"/>
              <a:t>      - Discuss the different signs of ingestion </a:t>
            </a:r>
          </a:p>
          <a:p>
            <a:pPr defTabSz="685783" eaLnBrk="1" fontAlgn="auto" hangingPunct="1">
              <a:spcAft>
                <a:spcPts val="0"/>
              </a:spcAft>
              <a:buFont typeface="Arial"/>
              <a:buNone/>
              <a:defRPr/>
            </a:pPr>
            <a:r>
              <a:rPr lang="en-US" dirty="0"/>
              <a:t>      - Identify the general indicators of impairment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Placeholder 1"/>
          <p:cNvSpPr>
            <a:spLocks noGrp="1"/>
          </p:cNvSpPr>
          <p:nvPr>
            <p:ph type="body" sz="quarter" idx="10"/>
          </p:nvPr>
        </p:nvSpPr>
        <p:spPr>
          <a:xfrm>
            <a:off x="1053193" y="133350"/>
            <a:ext cx="7543800" cy="762000"/>
          </a:xfrm>
        </p:spPr>
        <p:txBody>
          <a:bodyPr/>
          <a:lstStyle/>
          <a:p>
            <a:pPr eaLnBrk="1" hangingPunct="1"/>
            <a:r>
              <a:rPr lang="en-US" sz="4000" b="1" dirty="0">
                <a:solidFill>
                  <a:srgbClr val="002060"/>
                </a:solidFill>
              </a:rPr>
              <a:t>Session IV - Objectives</a:t>
            </a:r>
          </a:p>
        </p:txBody>
      </p:sp>
      <p:sp>
        <p:nvSpPr>
          <p:cNvPr id="3" name="Text Placeholder 2"/>
          <p:cNvSpPr>
            <a:spLocks noGrp="1"/>
          </p:cNvSpPr>
          <p:nvPr>
            <p:ph type="body" sz="quarter" idx="11"/>
          </p:nvPr>
        </p:nvSpPr>
        <p:spPr>
          <a:xfrm>
            <a:off x="318407" y="1123950"/>
            <a:ext cx="8596993" cy="3505200"/>
          </a:xfrm>
        </p:spPr>
        <p:txBody>
          <a:bodyPr rtlCol="0">
            <a:normAutofit lnSpcReduction="10000"/>
          </a:bodyPr>
          <a:lstStyle/>
          <a:p>
            <a:pPr marL="457200" indent="-457200" defTabSz="685783" eaLnBrk="1" fontAlgn="auto" hangingPunct="1">
              <a:spcAft>
                <a:spcPts val="0"/>
              </a:spcAft>
              <a:buFont typeface="Wingdings" panose="05000000000000000000" pitchFamily="2" charset="2"/>
              <a:buChar char="ü"/>
              <a:defRPr/>
            </a:pPr>
            <a:r>
              <a:rPr lang="en-US" dirty="0"/>
              <a:t>Be familiar with conditions that may mimic indicators of drug impairment</a:t>
            </a:r>
          </a:p>
          <a:p>
            <a:pPr defTabSz="685783" eaLnBrk="1" fontAlgn="auto" hangingPunct="1">
              <a:spcAft>
                <a:spcPts val="0"/>
              </a:spcAft>
              <a:buFont typeface="Arial"/>
              <a:buNone/>
              <a:defRPr/>
            </a:pPr>
            <a:endParaRPr lang="en-US" dirty="0"/>
          </a:p>
          <a:p>
            <a:pPr marL="457200" indent="-457200" defTabSz="685783" eaLnBrk="1" fontAlgn="auto" hangingPunct="1">
              <a:spcAft>
                <a:spcPts val="0"/>
              </a:spcAft>
              <a:buFont typeface="Wingdings" panose="05000000000000000000" pitchFamily="2" charset="2"/>
              <a:buChar char="ü"/>
              <a:defRPr/>
            </a:pPr>
            <a:r>
              <a:rPr lang="en-US" dirty="0"/>
              <a:t>Become familiar with overdose symptoms of the drug categories</a:t>
            </a:r>
          </a:p>
          <a:p>
            <a:pPr marL="457200" indent="-457200" defTabSz="685783" eaLnBrk="1" fontAlgn="auto" hangingPunct="1">
              <a:spcAft>
                <a:spcPts val="0"/>
              </a:spcAft>
              <a:buFont typeface="Wingdings" panose="05000000000000000000" pitchFamily="2" charset="2"/>
              <a:buChar char="ü"/>
              <a:defRPr/>
            </a:pPr>
            <a:endParaRPr lang="en-US" dirty="0"/>
          </a:p>
          <a:p>
            <a:pPr marL="457200" indent="-457200" defTabSz="685783" eaLnBrk="1" fontAlgn="auto" hangingPunct="1">
              <a:spcAft>
                <a:spcPts val="0"/>
              </a:spcAft>
              <a:buFont typeface="Wingdings" panose="05000000000000000000" pitchFamily="2" charset="2"/>
              <a:buChar char="ü"/>
              <a:defRPr/>
            </a:pPr>
            <a:r>
              <a:rPr lang="en-US" dirty="0"/>
              <a:t>Gain a better understanding of why people abuse drugs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Placeholder 1"/>
          <p:cNvSpPr>
            <a:spLocks noGrp="1"/>
          </p:cNvSpPr>
          <p:nvPr>
            <p:ph type="body" sz="quarter" idx="10"/>
          </p:nvPr>
        </p:nvSpPr>
        <p:spPr>
          <a:xfrm>
            <a:off x="971550" y="189381"/>
            <a:ext cx="7543800" cy="762000"/>
          </a:xfrm>
        </p:spPr>
        <p:txBody>
          <a:bodyPr/>
          <a:lstStyle/>
          <a:p>
            <a:pPr eaLnBrk="1" hangingPunct="1"/>
            <a:r>
              <a:rPr lang="en-US" sz="4000" b="1" dirty="0">
                <a:solidFill>
                  <a:srgbClr val="002060"/>
                </a:solidFill>
              </a:rPr>
              <a:t>Definition of a Drug</a:t>
            </a:r>
          </a:p>
        </p:txBody>
      </p:sp>
      <p:sp>
        <p:nvSpPr>
          <p:cNvPr id="147458" name="Text Placeholder 2"/>
          <p:cNvSpPr>
            <a:spLocks noGrp="1"/>
          </p:cNvSpPr>
          <p:nvPr>
            <p:ph type="body" sz="quarter" idx="11"/>
          </p:nvPr>
        </p:nvSpPr>
        <p:spPr>
          <a:xfrm>
            <a:off x="881742" y="1164771"/>
            <a:ext cx="7543800" cy="3505200"/>
          </a:xfrm>
        </p:spPr>
        <p:txBody>
          <a:bodyPr/>
          <a:lstStyle/>
          <a:p>
            <a:pPr eaLnBrk="1" hangingPunct="1"/>
            <a:r>
              <a:rPr lang="en-US" dirty="0"/>
              <a:t>Any substance that alters perception or behavior, reducing that individual’s ability to function appropriately in the work environment.</a:t>
            </a:r>
          </a:p>
        </p:txBody>
      </p:sp>
      <p:pic>
        <p:nvPicPr>
          <p:cNvPr id="14" name="Picture 13"/>
          <p:cNvPicPr>
            <a:picLocks noChangeAspect="1"/>
          </p:cNvPicPr>
          <p:nvPr/>
        </p:nvPicPr>
        <p:blipFill>
          <a:blip r:embed="rId2"/>
          <a:srcRect/>
          <a:stretch>
            <a:fillRect/>
          </a:stretch>
        </p:blipFill>
        <p:spPr bwMode="auto">
          <a:xfrm>
            <a:off x="1524000" y="3367088"/>
            <a:ext cx="1066800" cy="930275"/>
          </a:xfrm>
          <a:prstGeom prst="rect">
            <a:avLst/>
          </a:prstGeom>
          <a:noFill/>
          <a:ln w="9525">
            <a:noFill/>
            <a:miter lim="800000"/>
            <a:headEnd/>
            <a:tailEnd/>
          </a:ln>
        </p:spPr>
      </p:pic>
      <p:pic>
        <p:nvPicPr>
          <p:cNvPr id="15" name="Picture 14"/>
          <p:cNvPicPr>
            <a:picLocks noChangeAspect="1"/>
          </p:cNvPicPr>
          <p:nvPr/>
        </p:nvPicPr>
        <p:blipFill>
          <a:blip r:embed="rId3"/>
          <a:srcRect l="57016"/>
          <a:stretch>
            <a:fillRect/>
          </a:stretch>
        </p:blipFill>
        <p:spPr bwMode="auto">
          <a:xfrm>
            <a:off x="4572000" y="2982913"/>
            <a:ext cx="762000" cy="1444625"/>
          </a:xfrm>
          <a:prstGeom prst="rect">
            <a:avLst/>
          </a:prstGeom>
          <a:noFill/>
          <a:ln w="9525">
            <a:noFill/>
            <a:miter lim="800000"/>
            <a:headEnd/>
            <a:tailEnd/>
          </a:ln>
        </p:spPr>
      </p:pic>
      <p:pic>
        <p:nvPicPr>
          <p:cNvPr id="19" name="Picture 18"/>
          <p:cNvPicPr>
            <a:picLocks noChangeAspect="1"/>
          </p:cNvPicPr>
          <p:nvPr/>
        </p:nvPicPr>
        <p:blipFill>
          <a:blip r:embed="rId4"/>
          <a:srcRect/>
          <a:stretch>
            <a:fillRect/>
          </a:stretch>
        </p:blipFill>
        <p:spPr bwMode="auto">
          <a:xfrm rot="2235256">
            <a:off x="5486400" y="3370263"/>
            <a:ext cx="1631950" cy="1054100"/>
          </a:xfrm>
          <a:prstGeom prst="rect">
            <a:avLst/>
          </a:prstGeom>
          <a:noFill/>
          <a:ln w="9525">
            <a:noFill/>
            <a:miter lim="800000"/>
            <a:headEnd/>
            <a:tailEnd/>
          </a:ln>
        </p:spPr>
      </p:pic>
      <p:pic>
        <p:nvPicPr>
          <p:cNvPr id="147462" name="Picture 21"/>
          <p:cNvPicPr>
            <a:picLocks noChangeAspect="1"/>
          </p:cNvPicPr>
          <p:nvPr/>
        </p:nvPicPr>
        <p:blipFill>
          <a:blip r:embed="rId5"/>
          <a:srcRect/>
          <a:stretch>
            <a:fillRect/>
          </a:stretch>
        </p:blipFill>
        <p:spPr bwMode="auto">
          <a:xfrm>
            <a:off x="7086600" y="3328988"/>
            <a:ext cx="1646238" cy="1098550"/>
          </a:xfrm>
          <a:prstGeom prst="rect">
            <a:avLst/>
          </a:prstGeom>
          <a:noFill/>
          <a:ln w="9525">
            <a:noFill/>
            <a:miter lim="800000"/>
            <a:headEnd/>
            <a:tailEnd/>
          </a:ln>
        </p:spPr>
      </p:pic>
      <p:pic>
        <p:nvPicPr>
          <p:cNvPr id="147463" name="Picture 23"/>
          <p:cNvPicPr>
            <a:picLocks noChangeAspect="1"/>
          </p:cNvPicPr>
          <p:nvPr/>
        </p:nvPicPr>
        <p:blipFill>
          <a:blip r:embed="rId6"/>
          <a:srcRect/>
          <a:stretch>
            <a:fillRect/>
          </a:stretch>
        </p:blipFill>
        <p:spPr bwMode="auto">
          <a:xfrm>
            <a:off x="2733675" y="3311525"/>
            <a:ext cx="1552575" cy="1133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458">
                                            <p:txEl>
                                              <p:pRg st="0" end="0"/>
                                            </p:txEl>
                                          </p:spTgt>
                                        </p:tgtEl>
                                        <p:attrNameLst>
                                          <p:attrName>style.visibility</p:attrName>
                                        </p:attrNameLst>
                                      </p:cBhvr>
                                      <p:to>
                                        <p:strVal val="visible"/>
                                      </p:to>
                                    </p:set>
                                    <p:animEffect transition="in" filter="fade">
                                      <p:cBhvr>
                                        <p:cTn id="7" dur="750"/>
                                        <p:tgtEl>
                                          <p:spTgt spid="147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8650" y="74612"/>
            <a:ext cx="7886700" cy="993775"/>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 Drug Categories</a:t>
            </a:r>
          </a:p>
        </p:txBody>
      </p:sp>
      <p:sp>
        <p:nvSpPr>
          <p:cNvPr id="8195" name="Rectangle 3"/>
          <p:cNvSpPr>
            <a:spLocks noGrp="1" noChangeArrowheads="1"/>
          </p:cNvSpPr>
          <p:nvPr>
            <p:ph idx="1"/>
          </p:nvPr>
        </p:nvSpPr>
        <p:spPr>
          <a:xfrm>
            <a:off x="1484313" y="1198563"/>
            <a:ext cx="6402387" cy="3373437"/>
          </a:xfrm>
        </p:spPr>
        <p:txBody>
          <a:bodyPr/>
          <a:lstStyle/>
          <a:p>
            <a:pPr eaLnBrk="1" hangingPunct="1">
              <a:buFont typeface="Wingdings" pitchFamily="2" charset="2"/>
              <a:buChar char="ü"/>
            </a:pPr>
            <a:r>
              <a:rPr lang="en-US" altLang="en-US" sz="2700" dirty="0">
                <a:solidFill>
                  <a:schemeClr val="accent1">
                    <a:lumMod val="75000"/>
                  </a:schemeClr>
                </a:solidFill>
              </a:rPr>
              <a:t> Central Nervous System Depressants</a:t>
            </a:r>
          </a:p>
          <a:p>
            <a:pPr eaLnBrk="1" hangingPunct="1">
              <a:buFont typeface="Wingdings" pitchFamily="2" charset="2"/>
              <a:buChar char="ü"/>
            </a:pPr>
            <a:r>
              <a:rPr lang="en-US" altLang="en-US" sz="2700" dirty="0">
                <a:solidFill>
                  <a:schemeClr val="accent1">
                    <a:lumMod val="75000"/>
                  </a:schemeClr>
                </a:solidFill>
              </a:rPr>
              <a:t> Central Nervous System Stimulants</a:t>
            </a:r>
          </a:p>
          <a:p>
            <a:pPr eaLnBrk="1" hangingPunct="1">
              <a:buFont typeface="Wingdings" pitchFamily="2" charset="2"/>
              <a:buChar char="ü"/>
            </a:pPr>
            <a:r>
              <a:rPr lang="en-US" altLang="en-US" sz="2700" dirty="0">
                <a:solidFill>
                  <a:schemeClr val="accent1">
                    <a:lumMod val="75000"/>
                  </a:schemeClr>
                </a:solidFill>
              </a:rPr>
              <a:t> Hallucinogens</a:t>
            </a:r>
          </a:p>
          <a:p>
            <a:pPr eaLnBrk="1" hangingPunct="1">
              <a:buFont typeface="Wingdings" pitchFamily="2" charset="2"/>
              <a:buChar char="ü"/>
            </a:pPr>
            <a:r>
              <a:rPr lang="en-US" altLang="en-US" sz="2700" dirty="0">
                <a:solidFill>
                  <a:schemeClr val="accent1">
                    <a:lumMod val="75000"/>
                  </a:schemeClr>
                </a:solidFill>
              </a:rPr>
              <a:t> Dissociative Anesthetics</a:t>
            </a:r>
          </a:p>
          <a:p>
            <a:pPr eaLnBrk="1" hangingPunct="1">
              <a:buFont typeface="Wingdings" pitchFamily="2" charset="2"/>
              <a:buChar char="ü"/>
            </a:pPr>
            <a:r>
              <a:rPr lang="en-US" altLang="en-US" sz="2700" dirty="0">
                <a:solidFill>
                  <a:schemeClr val="accent1">
                    <a:lumMod val="75000"/>
                  </a:schemeClr>
                </a:solidFill>
              </a:rPr>
              <a:t> Narcotic Analgesics</a:t>
            </a:r>
          </a:p>
          <a:p>
            <a:pPr eaLnBrk="1" hangingPunct="1">
              <a:buFont typeface="Wingdings" pitchFamily="2" charset="2"/>
              <a:buChar char="ü"/>
            </a:pPr>
            <a:r>
              <a:rPr lang="en-US" altLang="en-US" sz="2700" dirty="0">
                <a:solidFill>
                  <a:schemeClr val="accent1">
                    <a:lumMod val="75000"/>
                  </a:schemeClr>
                </a:solidFill>
              </a:rPr>
              <a:t> Inhalants</a:t>
            </a:r>
          </a:p>
          <a:p>
            <a:pPr eaLnBrk="1" hangingPunct="1">
              <a:buFont typeface="Wingdings" pitchFamily="2" charset="2"/>
              <a:buChar char="ü"/>
            </a:pPr>
            <a:r>
              <a:rPr lang="en-US" altLang="en-US" sz="2700" dirty="0">
                <a:solidFill>
                  <a:schemeClr val="accent1">
                    <a:lumMod val="75000"/>
                  </a:schemeClr>
                </a:solidFill>
              </a:rPr>
              <a:t> Cannabis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ox(in)">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box(in)">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box(in)">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box(in)">
                                      <p:cBhvr>
                                        <p:cTn id="22" dur="5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box(in)">
                                      <p:cBhvr>
                                        <p:cTn id="27" dur="500"/>
                                        <p:tgtEl>
                                          <p:spTgt spid="81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box(in)">
                                      <p:cBhvr>
                                        <p:cTn id="32" dur="500"/>
                                        <p:tgtEl>
                                          <p:spTgt spid="81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box(in)">
                                      <p:cBhvr>
                                        <p:cTn id="37" dur="500"/>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6957" y="180975"/>
            <a:ext cx="8719457" cy="857250"/>
          </a:xfrm>
        </p:spPr>
        <p:txBody>
          <a:bodyPr rtlCol="0">
            <a:noAutofit/>
          </a:bodyPr>
          <a:lstStyle/>
          <a:p>
            <a:pPr defTabSz="685783" eaLnBrk="1" fontAlgn="auto" hangingPunct="1">
              <a:spcAft>
                <a:spcPts val="0"/>
              </a:spcAft>
              <a:defRPr/>
            </a:pPr>
            <a:r>
              <a:rPr lang="en-US" altLang="en-US" sz="4400" dirty="0">
                <a:solidFill>
                  <a:srgbClr val="00478A"/>
                </a:solidFill>
                <a:latin typeface="+mn-lt"/>
              </a:rPr>
              <a:t>Central Nervous System Depressants</a:t>
            </a:r>
          </a:p>
        </p:txBody>
      </p:sp>
      <p:pic>
        <p:nvPicPr>
          <p:cNvPr id="149507" name="Picture 7"/>
          <p:cNvPicPr>
            <a:picLocks noChangeAspect="1"/>
          </p:cNvPicPr>
          <p:nvPr/>
        </p:nvPicPr>
        <p:blipFill>
          <a:blip r:embed="rId2"/>
          <a:srcRect/>
          <a:stretch>
            <a:fillRect/>
          </a:stretch>
        </p:blipFill>
        <p:spPr bwMode="auto">
          <a:xfrm>
            <a:off x="1219200" y="2800350"/>
            <a:ext cx="1863725" cy="1000125"/>
          </a:xfrm>
          <a:prstGeom prst="rect">
            <a:avLst/>
          </a:prstGeom>
          <a:noFill/>
          <a:ln w="9525">
            <a:noFill/>
            <a:miter lim="800000"/>
            <a:headEnd/>
            <a:tailEnd/>
          </a:ln>
        </p:spPr>
      </p:pic>
      <p:pic>
        <p:nvPicPr>
          <p:cNvPr id="149508" name="Picture 8"/>
          <p:cNvPicPr>
            <a:picLocks noChangeAspect="1"/>
          </p:cNvPicPr>
          <p:nvPr/>
        </p:nvPicPr>
        <p:blipFill>
          <a:blip r:embed="rId3"/>
          <a:srcRect/>
          <a:stretch>
            <a:fillRect/>
          </a:stretch>
        </p:blipFill>
        <p:spPr bwMode="auto">
          <a:xfrm>
            <a:off x="1524000" y="1504950"/>
            <a:ext cx="2127250" cy="1219200"/>
          </a:xfrm>
          <a:prstGeom prst="rect">
            <a:avLst/>
          </a:prstGeom>
          <a:noFill/>
          <a:ln w="9525">
            <a:noFill/>
            <a:miter lim="800000"/>
            <a:headEnd/>
            <a:tailEnd/>
          </a:ln>
        </p:spPr>
      </p:pic>
      <p:pic>
        <p:nvPicPr>
          <p:cNvPr id="149509" name="Picture 9"/>
          <p:cNvPicPr>
            <a:picLocks noChangeAspect="1"/>
          </p:cNvPicPr>
          <p:nvPr/>
        </p:nvPicPr>
        <p:blipFill>
          <a:blip r:embed="rId4"/>
          <a:srcRect/>
          <a:stretch>
            <a:fillRect/>
          </a:stretch>
        </p:blipFill>
        <p:spPr bwMode="auto">
          <a:xfrm>
            <a:off x="3810000" y="2354263"/>
            <a:ext cx="1524000" cy="1914525"/>
          </a:xfrm>
          <a:prstGeom prst="rect">
            <a:avLst/>
          </a:prstGeom>
          <a:noFill/>
          <a:ln w="9525">
            <a:noFill/>
            <a:miter lim="800000"/>
            <a:headEnd/>
            <a:tailEnd/>
          </a:ln>
        </p:spPr>
      </p:pic>
      <p:pic>
        <p:nvPicPr>
          <p:cNvPr id="149510" name="Picture 10"/>
          <p:cNvPicPr>
            <a:picLocks noChangeAspect="1"/>
          </p:cNvPicPr>
          <p:nvPr/>
        </p:nvPicPr>
        <p:blipFill>
          <a:blip r:embed="rId5"/>
          <a:srcRect/>
          <a:stretch>
            <a:fillRect/>
          </a:stretch>
        </p:blipFill>
        <p:spPr bwMode="auto">
          <a:xfrm>
            <a:off x="5943600" y="3074988"/>
            <a:ext cx="2857500" cy="11144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742948" y="294938"/>
            <a:ext cx="8041823" cy="144655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Font typeface="CommonBullets" pitchFamily="34" charset="2"/>
              <a:buNone/>
              <a:defRPr/>
            </a:pPr>
            <a:r>
              <a:rPr lang="en-US" altLang="en-US" sz="4400" b="1" baseline="0" dirty="0">
                <a:solidFill>
                  <a:srgbClr val="00478A"/>
                </a:solidFill>
                <a:latin typeface="+mn-lt"/>
                <a:ea typeface="ＭＳ Ｐゴシック" charset="0"/>
                <a:cs typeface="+mn-cs"/>
              </a:rPr>
              <a:t>Most Familiar CNS Depressant  - Alcohol</a:t>
            </a:r>
          </a:p>
        </p:txBody>
      </p:sp>
      <p:pic>
        <p:nvPicPr>
          <p:cNvPr id="150531" name="Picture 2"/>
          <p:cNvPicPr>
            <a:picLocks noChangeAspect="1"/>
          </p:cNvPicPr>
          <p:nvPr/>
        </p:nvPicPr>
        <p:blipFill>
          <a:blip r:embed="rId2"/>
          <a:srcRect/>
          <a:stretch>
            <a:fillRect/>
          </a:stretch>
        </p:blipFill>
        <p:spPr bwMode="auto">
          <a:xfrm>
            <a:off x="1966913" y="1741488"/>
            <a:ext cx="5210175" cy="273526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1B9BD-844A-5DA7-6C6D-5FB6128454E3}"/>
              </a:ext>
            </a:extLst>
          </p:cNvPr>
          <p:cNvSpPr>
            <a:spLocks noGrp="1"/>
          </p:cNvSpPr>
          <p:nvPr>
            <p:ph type="title"/>
          </p:nvPr>
        </p:nvSpPr>
        <p:spPr>
          <a:xfrm>
            <a:off x="122464" y="36739"/>
            <a:ext cx="8694964" cy="993775"/>
          </a:xfrm>
        </p:spPr>
        <p:txBody>
          <a:bodyPr/>
          <a:lstStyle/>
          <a:p>
            <a:r>
              <a:rPr lang="en-US" sz="4000" dirty="0">
                <a:solidFill>
                  <a:srgbClr val="002060"/>
                </a:solidFill>
              </a:rPr>
              <a:t>How Does Alcohol Make You Drunk</a:t>
            </a:r>
          </a:p>
        </p:txBody>
      </p:sp>
      <p:pic>
        <p:nvPicPr>
          <p:cNvPr id="2" name="How does alcohol make you drunk - Judy Grisel">
            <a:hlinkClick r:id="" action="ppaction://media"/>
            <a:extLst>
              <a:ext uri="{FF2B5EF4-FFF2-40B4-BE49-F238E27FC236}">
                <a16:creationId xmlns:a16="http://schemas.microsoft.com/office/drawing/2014/main" id="{B9240D4D-890B-0F4C-CD7F-61BEDFDF38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796018"/>
            <a:ext cx="5181600" cy="2914650"/>
          </a:xfrm>
          <a:prstGeom prst="rect">
            <a:avLst/>
          </a:prstGeom>
          <a:noFill/>
        </p:spPr>
      </p:pic>
      <p:sp>
        <p:nvSpPr>
          <p:cNvPr id="3" name="TextBox 2">
            <a:extLst>
              <a:ext uri="{FF2B5EF4-FFF2-40B4-BE49-F238E27FC236}">
                <a16:creationId xmlns:a16="http://schemas.microsoft.com/office/drawing/2014/main" id="{F06DD661-7197-4B0F-DA5A-3AE569A88C96}"/>
              </a:ext>
            </a:extLst>
          </p:cNvPr>
          <p:cNvSpPr txBox="1"/>
          <p:nvPr/>
        </p:nvSpPr>
        <p:spPr>
          <a:xfrm>
            <a:off x="2196193" y="3649435"/>
            <a:ext cx="4203395" cy="913070"/>
          </a:xfrm>
          <a:prstGeom prst="rect">
            <a:avLst/>
          </a:prstGeom>
          <a:noFill/>
        </p:spPr>
        <p:txBody>
          <a:bodyPr wrap="none" rtlCol="0">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5"/>
              </a:rPr>
              <a:t>https://video.link/w/OAecc</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42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141638" y="67080"/>
            <a:ext cx="6673687" cy="707886"/>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6000" b="1" dirty="0">
                <a:solidFill>
                  <a:srgbClr val="002060"/>
                </a:solidFill>
                <a:latin typeface="+mn-lt"/>
                <a:ea typeface="ＭＳ Ｐゴシック" charset="0"/>
                <a:cs typeface="+mn-cs"/>
              </a:rPr>
              <a:t>General Impairment Indicators </a:t>
            </a:r>
          </a:p>
        </p:txBody>
      </p:sp>
      <p:sp>
        <p:nvSpPr>
          <p:cNvPr id="6" name="Content Placeholder 3"/>
          <p:cNvSpPr>
            <a:spLocks noGrp="1"/>
          </p:cNvSpPr>
          <p:nvPr>
            <p:ph sz="half" idx="4294967295"/>
          </p:nvPr>
        </p:nvSpPr>
        <p:spPr>
          <a:xfrm>
            <a:off x="573024" y="1338263"/>
            <a:ext cx="3270250" cy="2917825"/>
          </a:xfrm>
        </p:spPr>
        <p:txBody>
          <a:bodyPr rtlCol="0">
            <a:normAutofit/>
          </a:bodyPr>
          <a:lstStyle/>
          <a:p>
            <a:pPr marL="0" indent="0" defTabSz="685783" eaLnBrk="1" fontAlgn="auto" hangingPunct="1">
              <a:spcBef>
                <a:spcPct val="65000"/>
              </a:spcBef>
              <a:spcAft>
                <a:spcPts val="0"/>
              </a:spcAft>
              <a:buSzPct val="50000"/>
              <a:buFont typeface="Arial"/>
              <a:buNone/>
              <a:defRPr/>
            </a:pPr>
            <a:r>
              <a:rPr lang="en-US" altLang="en-US" sz="2400" dirty="0">
                <a:solidFill>
                  <a:schemeClr val="accent1">
                    <a:lumMod val="75000"/>
                  </a:schemeClr>
                </a:solidFill>
              </a:rPr>
              <a:t>Drowsiness</a:t>
            </a:r>
          </a:p>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Thick slurred speech</a:t>
            </a:r>
          </a:p>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Uncoordinated, fumbling</a:t>
            </a:r>
          </a:p>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Flaccid muscle tone</a:t>
            </a:r>
          </a:p>
          <a:p>
            <a:pPr marL="171446" indent="-171446" defTabSz="685783" eaLnBrk="1" fontAlgn="auto" hangingPunct="1">
              <a:spcAft>
                <a:spcPts val="0"/>
              </a:spcAft>
              <a:buFont typeface="Arial"/>
              <a:buChar char="•"/>
              <a:defRPr/>
            </a:pPr>
            <a:endParaRPr lang="en-US" dirty="0">
              <a:solidFill>
                <a:schemeClr val="accent1">
                  <a:lumMod val="75000"/>
                </a:schemeClr>
              </a:solidFill>
            </a:endParaRPr>
          </a:p>
        </p:txBody>
      </p:sp>
      <p:sp>
        <p:nvSpPr>
          <p:cNvPr id="7" name="Content Placeholder 4"/>
          <p:cNvSpPr>
            <a:spLocks noGrp="1"/>
          </p:cNvSpPr>
          <p:nvPr>
            <p:ph sz="half" idx="4294967295"/>
          </p:nvPr>
        </p:nvSpPr>
        <p:spPr>
          <a:xfrm>
            <a:off x="3886200" y="1261428"/>
            <a:ext cx="3886200" cy="2917825"/>
          </a:xfrm>
        </p:spPr>
        <p:txBody>
          <a:bodyPr rtlCol="0">
            <a:normAutofit/>
          </a:bodyPr>
          <a:lstStyle/>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Sluggish</a:t>
            </a:r>
          </a:p>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Eyelids may be droopy</a:t>
            </a:r>
          </a:p>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Eyes may be bloodshot and watery</a:t>
            </a:r>
          </a:p>
          <a:p>
            <a:pPr marL="0" indent="0" defTabSz="685783" eaLnBrk="1" fontAlgn="auto" hangingPunct="1">
              <a:spcBef>
                <a:spcPct val="65000"/>
              </a:spcBef>
              <a:spcAft>
                <a:spcPts val="0"/>
              </a:spcAft>
              <a:buClr>
                <a:srgbClr val="FF0000"/>
              </a:buClr>
              <a:buSzPct val="90000"/>
              <a:buFont typeface="Arial"/>
              <a:buNone/>
              <a:defRPr/>
            </a:pPr>
            <a:r>
              <a:rPr lang="en-US" altLang="en-US" sz="2400" dirty="0">
                <a:solidFill>
                  <a:schemeClr val="accent1">
                    <a:lumMod val="75000"/>
                  </a:schemeClr>
                </a:solidFill>
              </a:rPr>
              <a:t>Slowed reflexes</a:t>
            </a:r>
          </a:p>
          <a:p>
            <a:pPr marL="171446" indent="-171446" defTabSz="685783" eaLnBrk="1" fontAlgn="auto" hangingPunct="1">
              <a:spcAft>
                <a:spcPts val="0"/>
              </a:spcAft>
              <a:buFont typeface="Arial"/>
              <a:buChar char="•"/>
              <a:defRPr/>
            </a:pPr>
            <a:endParaRPr lang="en-US" dirty="0">
              <a:solidFill>
                <a:schemeClr val="accent1">
                  <a:lumMod val="75000"/>
                </a:schemeClr>
              </a:solidFill>
            </a:endParaRPr>
          </a:p>
        </p:txBody>
      </p:sp>
      <p:pic>
        <p:nvPicPr>
          <p:cNvPr id="4" name="Picture 3" descr="A person in a blue shirt&#10;&#10;Description automatically generated">
            <a:extLst>
              <a:ext uri="{FF2B5EF4-FFF2-40B4-BE49-F238E27FC236}">
                <a16:creationId xmlns:a16="http://schemas.microsoft.com/office/drawing/2014/main" id="{2DF5AD88-E15E-47A5-B65B-E14384A30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986" y="2781300"/>
            <a:ext cx="2840014" cy="1889900"/>
          </a:xfrm>
          <a:prstGeom prst="ellipse">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man, indoor, wall&#10;&#10;Description automatically generated">
            <a:extLst>
              <a:ext uri="{FF2B5EF4-FFF2-40B4-BE49-F238E27FC236}">
                <a16:creationId xmlns:a16="http://schemas.microsoft.com/office/drawing/2014/main" id="{47B0B5D6-E65D-4DBC-9757-94BBBF948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401" y="2488944"/>
            <a:ext cx="3189600" cy="2137032"/>
          </a:xfrm>
          <a:prstGeom prst="ellipse">
            <a:avLst/>
          </a:prstGeom>
          <a:ln>
            <a:noFill/>
          </a:ln>
          <a:effectLst>
            <a:softEdge rad="112500"/>
          </a:effectLst>
        </p:spPr>
      </p:pic>
      <p:sp>
        <p:nvSpPr>
          <p:cNvPr id="34818" name="Rectangle 2"/>
          <p:cNvSpPr>
            <a:spLocks noGrp="1" noChangeArrowheads="1"/>
          </p:cNvSpPr>
          <p:nvPr>
            <p:ph type="title"/>
          </p:nvPr>
        </p:nvSpPr>
        <p:spPr>
          <a:xfrm>
            <a:off x="751114" y="209550"/>
            <a:ext cx="7738836" cy="800100"/>
          </a:xfrm>
        </p:spPr>
        <p:txBody>
          <a:bodyPr rtlCol="0">
            <a:noAutofit/>
          </a:bodyPr>
          <a:lstStyle/>
          <a:p>
            <a:pPr defTabSz="685783" eaLnBrk="1" fontAlgn="auto" hangingPunct="1">
              <a:spcAft>
                <a:spcPts val="0"/>
              </a:spcAft>
              <a:defRPr/>
            </a:pPr>
            <a:r>
              <a:rPr lang="en-US" altLang="en-US" sz="4000" dirty="0">
                <a:solidFill>
                  <a:srgbClr val="002060"/>
                </a:solidFill>
                <a:latin typeface="+mn-lt"/>
              </a:rPr>
              <a:t>Conditions That May Mimic CNS Depressant Impairment</a:t>
            </a:r>
          </a:p>
        </p:txBody>
      </p:sp>
      <p:sp>
        <p:nvSpPr>
          <p:cNvPr id="153602" name="Rectangle 3"/>
          <p:cNvSpPr>
            <a:spLocks noGrp="1" noChangeArrowheads="1"/>
          </p:cNvSpPr>
          <p:nvPr>
            <p:ph idx="1"/>
          </p:nvPr>
        </p:nvSpPr>
        <p:spPr>
          <a:xfrm>
            <a:off x="1089025" y="1262289"/>
            <a:ext cx="6965950" cy="3427413"/>
          </a:xfrm>
        </p:spPr>
        <p:txBody>
          <a:bodyPr/>
          <a:lstStyle/>
          <a:p>
            <a:pPr eaLnBrk="1" hangingPunct="1">
              <a:buClr>
                <a:srgbClr val="00396D"/>
              </a:buClr>
              <a:buFont typeface="Arial" panose="020B0604020202020204" pitchFamily="34" charset="0"/>
              <a:buChar char="•"/>
            </a:pPr>
            <a:r>
              <a:rPr lang="en-US" altLang="en-US" sz="2800" dirty="0">
                <a:solidFill>
                  <a:schemeClr val="accent1">
                    <a:lumMod val="75000"/>
                  </a:schemeClr>
                </a:solidFill>
              </a:rPr>
              <a:t> Extreme fatigue</a:t>
            </a:r>
          </a:p>
          <a:p>
            <a:pPr eaLnBrk="1" hangingPunct="1">
              <a:buClr>
                <a:srgbClr val="00396D"/>
              </a:buClr>
              <a:buFont typeface="Arial" panose="020B0604020202020204" pitchFamily="34" charset="0"/>
              <a:buChar char="•"/>
            </a:pPr>
            <a:r>
              <a:rPr lang="en-US" altLang="en-US" sz="2800" dirty="0">
                <a:solidFill>
                  <a:schemeClr val="accent1">
                    <a:lumMod val="75000"/>
                  </a:schemeClr>
                </a:solidFill>
              </a:rPr>
              <a:t> Head injury</a:t>
            </a:r>
          </a:p>
          <a:p>
            <a:pPr eaLnBrk="1" hangingPunct="1">
              <a:buClr>
                <a:srgbClr val="00396D"/>
              </a:buClr>
              <a:buFont typeface="Arial" panose="020B0604020202020204" pitchFamily="34" charset="0"/>
              <a:buChar char="•"/>
            </a:pPr>
            <a:r>
              <a:rPr lang="en-US" altLang="en-US" sz="2800" dirty="0">
                <a:solidFill>
                  <a:schemeClr val="accent1">
                    <a:lumMod val="75000"/>
                  </a:schemeClr>
                </a:solidFill>
              </a:rPr>
              <a:t> Hypotension (low blood pressure)</a:t>
            </a:r>
          </a:p>
          <a:p>
            <a:pPr eaLnBrk="1" hangingPunct="1">
              <a:buClr>
                <a:srgbClr val="00396D"/>
              </a:buClr>
              <a:buFont typeface="Arial" panose="020B0604020202020204" pitchFamily="34" charset="0"/>
              <a:buChar char="•"/>
            </a:pPr>
            <a:r>
              <a:rPr lang="en-US" altLang="en-US" sz="2800" dirty="0">
                <a:solidFill>
                  <a:schemeClr val="accent1">
                    <a:lumMod val="75000"/>
                  </a:schemeClr>
                </a:solidFill>
              </a:rPr>
              <a:t> Severe depression</a:t>
            </a:r>
          </a:p>
          <a:p>
            <a:pPr eaLnBrk="1" hangingPunct="1">
              <a:buClr>
                <a:srgbClr val="00396D"/>
              </a:buClr>
              <a:buFont typeface="Arial" panose="020B0604020202020204" pitchFamily="34" charset="0"/>
              <a:buChar char="•"/>
            </a:pPr>
            <a:r>
              <a:rPr lang="en-US" altLang="en-US" sz="2800" dirty="0">
                <a:solidFill>
                  <a:schemeClr val="accent1">
                    <a:lumMod val="75000"/>
                  </a:schemeClr>
                </a:solidFill>
              </a:rPr>
              <a:t> Diabetic problems</a:t>
            </a:r>
          </a:p>
          <a:p>
            <a:pPr eaLnBrk="1" hangingPunct="1">
              <a:buClr>
                <a:srgbClr val="00396D"/>
              </a:buClr>
              <a:buFont typeface="Arial" panose="020B0604020202020204" pitchFamily="34" charset="0"/>
              <a:buChar char="•"/>
            </a:pPr>
            <a:r>
              <a:rPr lang="en-US" altLang="en-US" sz="2800" dirty="0">
                <a:solidFill>
                  <a:schemeClr val="accent1">
                    <a:lumMod val="75000"/>
                  </a:schemeClr>
                </a:solidFill>
              </a:rPr>
              <a:t> Inner ear disorders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49829" y="1468892"/>
            <a:ext cx="4871357" cy="253365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marL="511175" indent="-452438" eaLnBrk="0" hangingPunct="0">
              <a:defRPr>
                <a:solidFill>
                  <a:schemeClr val="tx1"/>
                </a:solidFill>
                <a:latin typeface="Arial" panose="020B0604020202020204" pitchFamily="34" charset="0"/>
              </a:defRPr>
            </a:lvl1pPr>
            <a:lvl2pPr marL="63500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8737" indent="0">
              <a:spcBef>
                <a:spcPct val="65000"/>
              </a:spcBef>
              <a:buClr>
                <a:srgbClr val="002060"/>
              </a:buClr>
              <a:buSzPct val="90000"/>
              <a:defRPr/>
            </a:pPr>
            <a:r>
              <a:rPr lang="en-US" altLang="en-US" b="1" dirty="0">
                <a:solidFill>
                  <a:srgbClr val="0070C0"/>
                </a:solidFill>
                <a:latin typeface="+mn-lt"/>
                <a:ea typeface="ＭＳ Ｐゴシック" charset="0"/>
                <a:cs typeface="+mn-cs"/>
              </a:rPr>
              <a:t>Shallow breathing</a:t>
            </a:r>
          </a:p>
          <a:p>
            <a:pPr marL="58737" indent="0">
              <a:spcBef>
                <a:spcPct val="65000"/>
              </a:spcBef>
              <a:buClr>
                <a:srgbClr val="FF0000"/>
              </a:buClr>
              <a:buSzPct val="90000"/>
              <a:defRPr/>
            </a:pPr>
            <a:r>
              <a:rPr lang="en-US" altLang="en-US" b="1" dirty="0">
                <a:solidFill>
                  <a:srgbClr val="0070C0"/>
                </a:solidFill>
                <a:latin typeface="+mn-lt"/>
                <a:ea typeface="ＭＳ Ｐゴシック" charset="0"/>
                <a:cs typeface="+mn-cs"/>
              </a:rPr>
              <a:t>Cold/clammy skin</a:t>
            </a:r>
          </a:p>
          <a:p>
            <a:pPr marL="58737" indent="0">
              <a:spcBef>
                <a:spcPct val="65000"/>
              </a:spcBef>
              <a:buClr>
                <a:srgbClr val="FF0000"/>
              </a:buClr>
              <a:buSzPct val="90000"/>
              <a:defRPr/>
            </a:pPr>
            <a:r>
              <a:rPr lang="en-US" altLang="en-US" b="1" dirty="0">
                <a:solidFill>
                  <a:srgbClr val="0070C0"/>
                </a:solidFill>
                <a:latin typeface="+mn-lt"/>
                <a:ea typeface="ＭＳ Ｐゴシック" charset="0"/>
                <a:cs typeface="+mn-cs"/>
              </a:rPr>
              <a:t>Dilated pupils</a:t>
            </a:r>
          </a:p>
          <a:p>
            <a:pPr marL="58737" indent="0">
              <a:spcBef>
                <a:spcPct val="65000"/>
              </a:spcBef>
              <a:buClr>
                <a:srgbClr val="FF0000"/>
              </a:buClr>
              <a:buSzPct val="90000"/>
              <a:defRPr/>
            </a:pPr>
            <a:r>
              <a:rPr lang="en-US" altLang="en-US" b="1" dirty="0">
                <a:solidFill>
                  <a:srgbClr val="0070C0"/>
                </a:solidFill>
                <a:latin typeface="+mn-lt"/>
                <a:ea typeface="ＭＳ Ｐゴシック" charset="0"/>
                <a:cs typeface="+mn-cs"/>
              </a:rPr>
              <a:t>Slow heartbeat</a:t>
            </a:r>
          </a:p>
        </p:txBody>
      </p:sp>
      <p:sp>
        <p:nvSpPr>
          <p:cNvPr id="35843" name="Text Box 3"/>
          <p:cNvSpPr txBox="1">
            <a:spLocks noChangeArrowheads="1"/>
          </p:cNvSpPr>
          <p:nvPr/>
        </p:nvSpPr>
        <p:spPr bwMode="auto">
          <a:xfrm>
            <a:off x="367393" y="128588"/>
            <a:ext cx="8417378" cy="707886"/>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b="1" baseline="0" dirty="0">
                <a:solidFill>
                  <a:srgbClr val="002060"/>
                </a:solidFill>
                <a:latin typeface="+mn-lt"/>
                <a:ea typeface="ＭＳ Ｐゴシック" charset="0"/>
                <a:cs typeface="+mn-cs"/>
              </a:rPr>
              <a:t>CNS Depressant Overdose Symptoms</a:t>
            </a:r>
          </a:p>
        </p:txBody>
      </p:sp>
      <p:pic>
        <p:nvPicPr>
          <p:cNvPr id="154628" name="Picture 1"/>
          <p:cNvPicPr>
            <a:picLocks noChangeAspect="1"/>
          </p:cNvPicPr>
          <p:nvPr/>
        </p:nvPicPr>
        <p:blipFill>
          <a:blip r:embed="rId2"/>
          <a:srcRect/>
          <a:stretch>
            <a:fillRect/>
          </a:stretch>
        </p:blipFill>
        <p:spPr bwMode="auto">
          <a:xfrm>
            <a:off x="5886450" y="3091187"/>
            <a:ext cx="2661557" cy="148625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extBox 2"/>
          <p:cNvSpPr txBox="1"/>
          <p:nvPr/>
        </p:nvSpPr>
        <p:spPr>
          <a:xfrm>
            <a:off x="0" y="265467"/>
            <a:ext cx="9144000" cy="769938"/>
          </a:xfrm>
          <a:prstGeom prst="rect">
            <a:avLst/>
          </a:prstGeom>
          <a:noFill/>
        </p:spPr>
        <p:txBody>
          <a:bodyPr wrap="square">
            <a:spAutoFit/>
          </a:bodyPr>
          <a:lstStyle/>
          <a:p>
            <a:pPr algn="ctr">
              <a:defRPr/>
            </a:pPr>
            <a:r>
              <a:rPr lang="en-US" sz="4400" b="1" baseline="0" dirty="0">
                <a:solidFill>
                  <a:schemeClr val="accent1">
                    <a:lumMod val="50000"/>
                  </a:schemeClr>
                </a:solidFill>
                <a:latin typeface="+mn-lt"/>
                <a:ea typeface="ＭＳ Ｐゴシック" charset="0"/>
                <a:cs typeface="+mn-cs"/>
              </a:rPr>
              <a:t>Secondary Goal </a:t>
            </a:r>
          </a:p>
        </p:txBody>
      </p:sp>
      <p:sp>
        <p:nvSpPr>
          <p:cNvPr id="83970" name="TextBox 3"/>
          <p:cNvSpPr txBox="1">
            <a:spLocks noChangeArrowheads="1"/>
          </p:cNvSpPr>
          <p:nvPr/>
        </p:nvSpPr>
        <p:spPr bwMode="auto">
          <a:xfrm>
            <a:off x="0" y="900940"/>
            <a:ext cx="9143999" cy="1446550"/>
          </a:xfrm>
          <a:prstGeom prst="rect">
            <a:avLst/>
          </a:prstGeom>
          <a:noFill/>
          <a:ln w="9525">
            <a:noFill/>
            <a:miter lim="800000"/>
            <a:headEnd/>
            <a:tailEnd/>
          </a:ln>
        </p:spPr>
        <p:txBody>
          <a:bodyPr wrap="square">
            <a:spAutoFit/>
          </a:bodyPr>
          <a:lstStyle/>
          <a:p>
            <a:pPr algn="ctr"/>
            <a:r>
              <a:rPr lang="en-US" sz="4400" dirty="0">
                <a:solidFill>
                  <a:srgbClr val="00478A"/>
                </a:solidFill>
                <a:latin typeface="Calibri" pitchFamily="34" charset="0"/>
              </a:rPr>
              <a:t>   To assist in preventing an impaired employee from driving to and from the workplace or operating equipment and machinery when impaired.</a:t>
            </a:r>
          </a:p>
        </p:txBody>
      </p:sp>
      <p:pic>
        <p:nvPicPr>
          <p:cNvPr id="4" name="Picture 3" descr="A person sitting in a car&#10;&#10;Description automatically generated">
            <a:extLst>
              <a:ext uri="{FF2B5EF4-FFF2-40B4-BE49-F238E27FC236}">
                <a16:creationId xmlns:a16="http://schemas.microsoft.com/office/drawing/2014/main" id="{F3211A8D-ACA4-4703-8E27-4FB78808D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861" y="2601060"/>
            <a:ext cx="2871710" cy="1910991"/>
          </a:xfrm>
          <a:prstGeom prst="rect">
            <a:avLst/>
          </a:prstGeom>
        </p:spPr>
      </p:pic>
      <p:pic>
        <p:nvPicPr>
          <p:cNvPr id="132099" name="Picture 3" descr="Image result for workplace machinery">
            <a:hlinkClick r:id="rId4"/>
            <a:extLst>
              <a:ext uri="{FF2B5EF4-FFF2-40B4-BE49-F238E27FC236}">
                <a16:creationId xmlns:a16="http://schemas.microsoft.com/office/drawing/2014/main" id="{5CE9AA3E-B615-4683-9BB4-F18A6C420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085" y="2582072"/>
            <a:ext cx="2871710" cy="1910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015331" y="201911"/>
            <a:ext cx="5969340" cy="76944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2060"/>
                </a:solidFill>
                <a:latin typeface="+mn-lt"/>
                <a:ea typeface="ＭＳ Ｐゴシック" charset="0"/>
                <a:cs typeface="+mn-cs"/>
              </a:rPr>
              <a:t>Methods of Ingestion</a:t>
            </a:r>
          </a:p>
        </p:txBody>
      </p:sp>
      <p:grpSp>
        <p:nvGrpSpPr>
          <p:cNvPr id="155650" name="Group 5"/>
          <p:cNvGrpSpPr>
            <a:grpSpLocks/>
          </p:cNvGrpSpPr>
          <p:nvPr/>
        </p:nvGrpSpPr>
        <p:grpSpPr bwMode="auto">
          <a:xfrm>
            <a:off x="1905000" y="1289050"/>
            <a:ext cx="6194425" cy="484188"/>
            <a:chOff x="672" y="1008"/>
            <a:chExt cx="4577" cy="307"/>
          </a:xfrm>
        </p:grpSpPr>
        <p:sp>
          <p:nvSpPr>
            <p:cNvPr id="155656" name="Text Box 6"/>
            <p:cNvSpPr txBox="1">
              <a:spLocks noChangeArrowheads="1"/>
            </p:cNvSpPr>
            <p:nvPr/>
          </p:nvSpPr>
          <p:spPr bwMode="auto">
            <a:xfrm>
              <a:off x="1742" y="1056"/>
              <a:ext cx="3507" cy="240"/>
            </a:xfrm>
            <a:prstGeom prst="rect">
              <a:avLst/>
            </a:prstGeom>
            <a:noFill/>
            <a:ln w="9525">
              <a:noFill/>
              <a:miter lim="800000"/>
              <a:headEnd/>
              <a:tailEnd/>
            </a:ln>
          </p:spPr>
          <p:txBody>
            <a:bodyPr>
              <a:spAutoFit/>
            </a:bodyPr>
            <a:lstStyle/>
            <a:p>
              <a:pPr eaLnBrk="0" hangingPunct="0"/>
              <a:r>
                <a:rPr lang="en-US" altLang="en-US" sz="2800" dirty="0">
                  <a:solidFill>
                    <a:schemeClr val="accent1">
                      <a:lumMod val="75000"/>
                    </a:schemeClr>
                  </a:solidFill>
                  <a:latin typeface="Verdana" pitchFamily="34" charset="0"/>
                </a:rPr>
                <a:t> Oral</a:t>
              </a:r>
              <a:r>
                <a:rPr lang="en-US" altLang="en-US" sz="2800" b="1" dirty="0">
                  <a:solidFill>
                    <a:schemeClr val="accent1">
                      <a:lumMod val="75000"/>
                    </a:schemeClr>
                  </a:solidFill>
                  <a:latin typeface="Verdana" pitchFamily="34" charset="0"/>
                </a:rPr>
                <a:t> - </a:t>
              </a:r>
              <a:r>
                <a:rPr lang="en-US" altLang="en-US" sz="2800" dirty="0">
                  <a:solidFill>
                    <a:schemeClr val="accent1">
                      <a:lumMod val="75000"/>
                    </a:schemeClr>
                  </a:solidFill>
                  <a:latin typeface="Verdana" pitchFamily="34" charset="0"/>
                </a:rPr>
                <a:t>Primary method of ingestion</a:t>
              </a:r>
              <a:endParaRPr lang="en-US" altLang="en-US" sz="2800" b="1" dirty="0">
                <a:solidFill>
                  <a:schemeClr val="accent1">
                    <a:lumMod val="75000"/>
                  </a:schemeClr>
                </a:solidFill>
                <a:latin typeface="Verdana" pitchFamily="34" charset="0"/>
              </a:endParaRPr>
            </a:p>
          </p:txBody>
        </p:sp>
        <p:sp>
          <p:nvSpPr>
            <p:cNvPr id="4" name="Rectangle 9"/>
            <p:cNvSpPr>
              <a:spLocks noChangeArrowheads="1"/>
            </p:cNvSpPr>
            <p:nvPr/>
          </p:nvSpPr>
          <p:spPr bwMode="auto">
            <a:xfrm>
              <a:off x="672" y="1008"/>
              <a:ext cx="3072" cy="307"/>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a:spcAft>
                  <a:spcPct val="20000"/>
                </a:spcAft>
                <a:defRPr/>
              </a:pPr>
              <a:endParaRPr lang="en-US" altLang="en-US" dirty="0">
                <a:ea typeface="ＭＳ Ｐゴシック" charset="0"/>
                <a:cs typeface="+mn-cs"/>
              </a:endParaRPr>
            </a:p>
          </p:txBody>
        </p:sp>
      </p:grpSp>
      <p:sp>
        <p:nvSpPr>
          <p:cNvPr id="155652" name="Text Box 13"/>
          <p:cNvSpPr txBox="1">
            <a:spLocks noChangeArrowheads="1"/>
          </p:cNvSpPr>
          <p:nvPr/>
        </p:nvSpPr>
        <p:spPr bwMode="auto">
          <a:xfrm>
            <a:off x="4914900" y="3886200"/>
            <a:ext cx="1714500" cy="379413"/>
          </a:xfrm>
          <a:prstGeom prst="rect">
            <a:avLst/>
          </a:prstGeom>
          <a:noFill/>
          <a:ln w="9525">
            <a:noFill/>
            <a:miter lim="800000"/>
            <a:headEnd/>
            <a:tailEnd/>
          </a:ln>
        </p:spPr>
        <p:txBody>
          <a:bodyPr>
            <a:spAutoFit/>
          </a:bodyPr>
          <a:lstStyle/>
          <a:p>
            <a:pPr algn="ctr">
              <a:spcBef>
                <a:spcPct val="50000"/>
              </a:spcBef>
            </a:pPr>
            <a:r>
              <a:rPr lang="en-US" altLang="en-US" sz="2800" dirty="0">
                <a:solidFill>
                  <a:schemeClr val="accent1">
                    <a:lumMod val="75000"/>
                  </a:schemeClr>
                </a:solidFill>
                <a:latin typeface="Verdana" pitchFamily="34" charset="0"/>
              </a:rPr>
              <a:t>Injected</a:t>
            </a:r>
          </a:p>
        </p:txBody>
      </p:sp>
      <p:pic>
        <p:nvPicPr>
          <p:cNvPr id="155653" name="Picture 4"/>
          <p:cNvPicPr>
            <a:picLocks noChangeAspect="1"/>
          </p:cNvPicPr>
          <p:nvPr/>
        </p:nvPicPr>
        <p:blipFill>
          <a:blip r:embed="rId2"/>
          <a:srcRect/>
          <a:stretch>
            <a:fillRect/>
          </a:stretch>
        </p:blipFill>
        <p:spPr bwMode="auto">
          <a:xfrm>
            <a:off x="3432175" y="2341563"/>
            <a:ext cx="2024063" cy="1343025"/>
          </a:xfrm>
          <a:prstGeom prst="rect">
            <a:avLst/>
          </a:prstGeom>
          <a:noFill/>
          <a:ln w="9525">
            <a:noFill/>
            <a:miter lim="800000"/>
            <a:headEnd/>
            <a:tailEnd/>
          </a:ln>
        </p:spPr>
      </p:pic>
      <p:pic>
        <p:nvPicPr>
          <p:cNvPr id="155654" name="Picture 5"/>
          <p:cNvPicPr>
            <a:picLocks noChangeAspect="1"/>
          </p:cNvPicPr>
          <p:nvPr/>
        </p:nvPicPr>
        <p:blipFill>
          <a:blip r:embed="rId3"/>
          <a:srcRect/>
          <a:stretch>
            <a:fillRect/>
          </a:stretch>
        </p:blipFill>
        <p:spPr bwMode="auto">
          <a:xfrm>
            <a:off x="6400800" y="2522538"/>
            <a:ext cx="2133600" cy="1966912"/>
          </a:xfrm>
          <a:prstGeom prst="rect">
            <a:avLst/>
          </a:prstGeom>
          <a:noFill/>
          <a:ln w="9525">
            <a:noFill/>
            <a:miter lim="800000"/>
            <a:headEnd/>
            <a:tailEnd/>
          </a:ln>
        </p:spPr>
      </p:pic>
      <p:pic>
        <p:nvPicPr>
          <p:cNvPr id="155655" name="Picture 6"/>
          <p:cNvPicPr>
            <a:picLocks noChangeAspect="1"/>
          </p:cNvPicPr>
          <p:nvPr/>
        </p:nvPicPr>
        <p:blipFill>
          <a:blip r:embed="rId4"/>
          <a:srcRect/>
          <a:stretch>
            <a:fillRect/>
          </a:stretch>
        </p:blipFill>
        <p:spPr bwMode="auto">
          <a:xfrm>
            <a:off x="1676400" y="971550"/>
            <a:ext cx="1282700" cy="192246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012371" y="1393176"/>
            <a:ext cx="5110843" cy="1733808"/>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Font typeface="CommonBullets" pitchFamily="34" charset="2"/>
              <a:buNone/>
              <a:defRPr/>
            </a:pPr>
            <a:r>
              <a:rPr lang="en-US" altLang="en-US" b="1" dirty="0">
                <a:solidFill>
                  <a:srgbClr val="0070C0"/>
                </a:solidFill>
                <a:latin typeface="+mn-lt"/>
                <a:ea typeface="ＭＳ Ｐゴシック" charset="0"/>
                <a:cs typeface="+mn-cs"/>
              </a:rPr>
              <a:t>Depending on the type of depressant, the effects can last from a few minutes to approximately fourteen hours.</a:t>
            </a:r>
          </a:p>
        </p:txBody>
      </p:sp>
      <p:sp>
        <p:nvSpPr>
          <p:cNvPr id="37891" name="Text Box 3"/>
          <p:cNvSpPr txBox="1">
            <a:spLocks noChangeArrowheads="1"/>
          </p:cNvSpPr>
          <p:nvPr/>
        </p:nvSpPr>
        <p:spPr bwMode="auto">
          <a:xfrm>
            <a:off x="1690007" y="219075"/>
            <a:ext cx="4939393" cy="76944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2060"/>
                </a:solidFill>
                <a:latin typeface="+mn-lt"/>
                <a:ea typeface="ＭＳ Ｐゴシック" charset="0"/>
                <a:cs typeface="+mn-cs"/>
              </a:rPr>
              <a:t>Duration of Effects</a:t>
            </a:r>
          </a:p>
        </p:txBody>
      </p:sp>
      <p:sp>
        <p:nvSpPr>
          <p:cNvPr id="37893" name="AutoShape 5"/>
          <p:cNvSpPr>
            <a:spLocks noChangeAspect="1" noChangeArrowheads="1" noTextEdit="1"/>
          </p:cNvSpPr>
          <p:nvPr/>
        </p:nvSpPr>
        <p:spPr bwMode="auto">
          <a:xfrm>
            <a:off x="5772150" y="2628900"/>
            <a:ext cx="1714500" cy="1828800"/>
          </a:xfrm>
          <a:prstGeom prst="rect">
            <a:avLst/>
          </a:prstGeom>
          <a:noFill/>
          <a:ln>
            <a:noFill/>
          </a:ln>
          <a:extLst>
            <a:ext uri="{909E8E84-426E-40dd-AFC4-6F175D3DCCD1}"/>
            <a:ext uri="{91240B29-F687-4f45-9708-019B960494DF}"/>
          </a:extLst>
        </p:spPr>
        <p:txBody>
          <a:bodyPr/>
          <a:lstStyle/>
          <a:p>
            <a:pPr>
              <a:defRPr/>
            </a:pPr>
            <a:endParaRPr lang="en-US" sz="3000" dirty="0">
              <a:effectLst>
                <a:outerShdw blurRad="38100" dist="38100" dir="2700000" algn="tl">
                  <a:srgbClr val="000000">
                    <a:alpha val="43137"/>
                  </a:srgbClr>
                </a:outerShdw>
              </a:effectLst>
              <a:latin typeface="Times New Roman" charset="0"/>
              <a:ea typeface="ＭＳ Ｐゴシック" charset="0"/>
              <a:cs typeface="+mn-cs"/>
            </a:endParaRPr>
          </a:p>
        </p:txBody>
      </p:sp>
      <p:pic>
        <p:nvPicPr>
          <p:cNvPr id="156677" name="Picture 1"/>
          <p:cNvPicPr>
            <a:picLocks noChangeAspect="1"/>
          </p:cNvPicPr>
          <p:nvPr/>
        </p:nvPicPr>
        <p:blipFill>
          <a:blip r:embed="rId2"/>
          <a:srcRect/>
          <a:stretch>
            <a:fillRect/>
          </a:stretch>
        </p:blipFill>
        <p:spPr bwMode="auto">
          <a:xfrm>
            <a:off x="6629400" y="1444625"/>
            <a:ext cx="1809750" cy="180975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 Placeholder 2"/>
          <p:cNvSpPr>
            <a:spLocks noGrp="1"/>
          </p:cNvSpPr>
          <p:nvPr>
            <p:ph type="body" sz="quarter" idx="10"/>
          </p:nvPr>
        </p:nvSpPr>
        <p:spPr>
          <a:xfrm>
            <a:off x="666750" y="-251732"/>
            <a:ext cx="7543800" cy="3505200"/>
          </a:xfrm>
        </p:spPr>
        <p:txBody>
          <a:bodyPr/>
          <a:lstStyle/>
          <a:p>
            <a:pPr eaLnBrk="1" hangingPunct="1"/>
            <a:endParaRPr lang="en-US" b="1" dirty="0">
              <a:solidFill>
                <a:srgbClr val="002060"/>
              </a:solidFill>
            </a:endParaRPr>
          </a:p>
          <a:p>
            <a:pPr eaLnBrk="1" hangingPunct="1"/>
            <a:r>
              <a:rPr lang="en-US" b="1" dirty="0">
                <a:solidFill>
                  <a:srgbClr val="002060"/>
                </a:solidFill>
              </a:rPr>
              <a:t>Questions Regarding </a:t>
            </a:r>
          </a:p>
          <a:p>
            <a:pPr eaLnBrk="1" hangingPunct="1"/>
            <a:r>
              <a:rPr lang="en-US" b="1" dirty="0">
                <a:solidFill>
                  <a:srgbClr val="002060"/>
                </a:solidFill>
              </a:rPr>
              <a:t>CNS Depressants?</a:t>
            </a:r>
          </a:p>
        </p:txBody>
      </p:sp>
      <p:pic>
        <p:nvPicPr>
          <p:cNvPr id="157698" name="Picture 3"/>
          <p:cNvPicPr>
            <a:picLocks noChangeAspect="1"/>
          </p:cNvPicPr>
          <p:nvPr/>
        </p:nvPicPr>
        <p:blipFill>
          <a:blip r:embed="rId2"/>
          <a:srcRect/>
          <a:stretch>
            <a:fillRect/>
          </a:stretch>
        </p:blipFill>
        <p:spPr bwMode="auto">
          <a:xfrm>
            <a:off x="3708400" y="2724150"/>
            <a:ext cx="2717800" cy="17748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93963" y="106816"/>
            <a:ext cx="7535636" cy="857250"/>
          </a:xfrm>
        </p:spPr>
        <p:txBody>
          <a:bodyPr rtlCol="0">
            <a:noAutofit/>
          </a:bodyPr>
          <a:lstStyle/>
          <a:p>
            <a:pPr defTabSz="685783" eaLnBrk="1" fontAlgn="auto" hangingPunct="1">
              <a:spcAft>
                <a:spcPts val="0"/>
              </a:spcAft>
              <a:defRPr/>
            </a:pPr>
            <a:r>
              <a:rPr lang="en-US" altLang="en-US" sz="4000" dirty="0">
                <a:solidFill>
                  <a:srgbClr val="002060"/>
                </a:solidFill>
                <a:latin typeface="+mn-lt"/>
              </a:rPr>
              <a:t>Central Nervous System Stimulants</a:t>
            </a:r>
          </a:p>
        </p:txBody>
      </p:sp>
      <p:pic>
        <p:nvPicPr>
          <p:cNvPr id="158723" name="Picture 11"/>
          <p:cNvPicPr>
            <a:picLocks noChangeAspect="1"/>
          </p:cNvPicPr>
          <p:nvPr/>
        </p:nvPicPr>
        <p:blipFill>
          <a:blip r:embed="rId2"/>
          <a:srcRect/>
          <a:stretch>
            <a:fillRect/>
          </a:stretch>
        </p:blipFill>
        <p:spPr bwMode="auto">
          <a:xfrm>
            <a:off x="1981200" y="1962150"/>
            <a:ext cx="6019800" cy="169386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24000" y="57150"/>
            <a:ext cx="69342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Various CNS Stimulants </a:t>
            </a:r>
            <a:endParaRPr lang="en-US" altLang="en-US" sz="2800" baseline="0" dirty="0">
              <a:solidFill>
                <a:srgbClr val="002060"/>
              </a:solidFill>
              <a:effectLst>
                <a:outerShdw blurRad="38100" dist="38100" dir="2700000" algn="tl">
                  <a:srgbClr val="000000"/>
                </a:outerShdw>
              </a:effectLst>
              <a:latin typeface="Verdana" panose="020B0604030504040204" pitchFamily="34" charset="0"/>
              <a:ea typeface="ＭＳ Ｐゴシック" charset="0"/>
              <a:cs typeface="+mn-cs"/>
            </a:endParaRPr>
          </a:p>
        </p:txBody>
      </p:sp>
      <p:sp>
        <p:nvSpPr>
          <p:cNvPr id="40963" name="Text Box 3"/>
          <p:cNvSpPr txBox="1">
            <a:spLocks noChangeArrowheads="1"/>
          </p:cNvSpPr>
          <p:nvPr/>
        </p:nvSpPr>
        <p:spPr bwMode="auto">
          <a:xfrm>
            <a:off x="1943100" y="1028700"/>
            <a:ext cx="6286500" cy="3046413"/>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636588" indent="-525463" eaLnBrk="0" hangingPunct="0">
              <a:defRPr>
                <a:solidFill>
                  <a:schemeClr val="tx1"/>
                </a:solidFill>
                <a:latin typeface="Arial" panose="020B0604020202020204" pitchFamily="34" charset="0"/>
              </a:defRPr>
            </a:lvl1pPr>
            <a:lvl2pPr marL="7508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1125" indent="0">
              <a:buSzPct val="40000"/>
              <a:defRPr/>
            </a:pPr>
            <a:r>
              <a:rPr lang="en-US" altLang="en-US" sz="3200" b="1" dirty="0">
                <a:solidFill>
                  <a:srgbClr val="0070C0"/>
                </a:solidFill>
                <a:latin typeface="+mn-lt"/>
                <a:ea typeface="ＭＳ Ｐゴシック" charset="0"/>
                <a:cs typeface="+mn-cs"/>
              </a:rPr>
              <a:t>Cocaine / Crack</a:t>
            </a:r>
          </a:p>
          <a:p>
            <a:pPr marL="568325" indent="-457200">
              <a:buSzPct val="40000"/>
              <a:buFontTx/>
              <a:buChar char="-"/>
              <a:defRPr/>
            </a:pPr>
            <a:endParaRPr lang="en-US" altLang="en-US" sz="3200" b="1" dirty="0">
              <a:solidFill>
                <a:srgbClr val="0070C0"/>
              </a:solidFill>
              <a:latin typeface="+mn-lt"/>
              <a:ea typeface="ＭＳ Ｐゴシック" charset="0"/>
              <a:cs typeface="+mn-cs"/>
            </a:endParaRPr>
          </a:p>
          <a:p>
            <a:pPr marL="111125" indent="0">
              <a:buClr>
                <a:srgbClr val="FF0000"/>
              </a:buClr>
              <a:buSzPct val="90000"/>
              <a:defRPr/>
            </a:pPr>
            <a:r>
              <a:rPr lang="en-US" altLang="en-US" sz="3200" b="1" dirty="0">
                <a:solidFill>
                  <a:srgbClr val="0070C0"/>
                </a:solidFill>
                <a:latin typeface="+mn-lt"/>
                <a:ea typeface="ＭＳ Ｐゴシック" charset="0"/>
                <a:cs typeface="+mn-cs"/>
              </a:rPr>
              <a:t>Amphetamines</a:t>
            </a:r>
          </a:p>
          <a:p>
            <a:pPr marL="111125" indent="0">
              <a:buClr>
                <a:srgbClr val="FF0000"/>
              </a:buClr>
              <a:buSzPct val="90000"/>
              <a:defRPr/>
            </a:pPr>
            <a:endParaRPr lang="en-US" altLang="en-US" sz="3200" b="1" dirty="0">
              <a:solidFill>
                <a:srgbClr val="0070C0"/>
              </a:solidFill>
              <a:latin typeface="+mn-lt"/>
              <a:ea typeface="ＭＳ Ｐゴシック" charset="0"/>
              <a:cs typeface="+mn-cs"/>
            </a:endParaRPr>
          </a:p>
          <a:p>
            <a:pPr marL="111125" indent="0">
              <a:buClr>
                <a:srgbClr val="FF0000"/>
              </a:buClr>
              <a:buSzPct val="90000"/>
              <a:defRPr/>
            </a:pPr>
            <a:r>
              <a:rPr lang="en-US" altLang="en-US" sz="3200" b="1" dirty="0">
                <a:solidFill>
                  <a:srgbClr val="0070C0"/>
                </a:solidFill>
                <a:latin typeface="+mn-lt"/>
                <a:ea typeface="ＭＳ Ｐゴシック" charset="0"/>
                <a:cs typeface="+mn-cs"/>
              </a:rPr>
              <a:t>Methamphetamine</a:t>
            </a:r>
          </a:p>
          <a:p>
            <a:pPr marL="111125" indent="0">
              <a:buClr>
                <a:srgbClr val="FF0000"/>
              </a:buClr>
              <a:buSzPct val="90000"/>
              <a:defRPr/>
            </a:pPr>
            <a:endParaRPr lang="en-US" altLang="en-US" sz="3200" b="1" dirty="0">
              <a:solidFill>
                <a:srgbClr val="0070C0"/>
              </a:solidFill>
              <a:latin typeface="+mn-lt"/>
              <a:ea typeface="ＭＳ Ｐゴシック" charset="0"/>
              <a:cs typeface="+mn-cs"/>
            </a:endParaRPr>
          </a:p>
          <a:p>
            <a:pPr marL="111125" indent="0">
              <a:buClr>
                <a:srgbClr val="FF0000"/>
              </a:buClr>
              <a:buSzPct val="90000"/>
              <a:defRPr/>
            </a:pPr>
            <a:r>
              <a:rPr lang="en-US" altLang="en-US" sz="3200" b="1" dirty="0">
                <a:solidFill>
                  <a:srgbClr val="0070C0"/>
                </a:solidFill>
                <a:latin typeface="+mn-lt"/>
                <a:ea typeface="ＭＳ Ｐゴシック" charset="0"/>
                <a:cs typeface="+mn-cs"/>
              </a:rPr>
              <a:t>Prescription “General Cellular” Stimulants</a:t>
            </a:r>
          </a:p>
          <a:p>
            <a:pPr marL="111125" indent="0">
              <a:buClr>
                <a:srgbClr val="FF0000"/>
              </a:buClr>
              <a:buSzPct val="90000"/>
              <a:defRPr/>
            </a:pPr>
            <a:endParaRPr lang="en-US" altLang="en-US" sz="3200" b="1" dirty="0">
              <a:solidFill>
                <a:srgbClr val="0070C0"/>
              </a:solidFill>
              <a:latin typeface="+mn-lt"/>
              <a:ea typeface="ＭＳ Ｐゴシック" charset="0"/>
              <a:cs typeface="+mn-cs"/>
            </a:endParaRPr>
          </a:p>
          <a:p>
            <a:pPr marL="111125" indent="0">
              <a:buClr>
                <a:srgbClr val="FF0000"/>
              </a:buClr>
              <a:buSzPct val="90000"/>
              <a:defRPr/>
            </a:pPr>
            <a:r>
              <a:rPr lang="en-US" altLang="en-US" sz="3200" b="1" dirty="0">
                <a:solidFill>
                  <a:srgbClr val="0070C0"/>
                </a:solidFill>
                <a:latin typeface="+mn-lt"/>
                <a:ea typeface="ＭＳ Ｐゴシック" charset="0"/>
                <a:cs typeface="+mn-cs"/>
              </a:rPr>
              <a:t>Herbal and Over-the-Counter Stimulants</a:t>
            </a:r>
          </a:p>
        </p:txBody>
      </p:sp>
      <p:pic>
        <p:nvPicPr>
          <p:cNvPr id="159748" name="Picture 1"/>
          <p:cNvPicPr>
            <a:picLocks noChangeAspect="1"/>
          </p:cNvPicPr>
          <p:nvPr/>
        </p:nvPicPr>
        <p:blipFill>
          <a:blip r:embed="rId2"/>
          <a:srcRect/>
          <a:stretch>
            <a:fillRect/>
          </a:stretch>
        </p:blipFill>
        <p:spPr bwMode="auto">
          <a:xfrm>
            <a:off x="4991100" y="819150"/>
            <a:ext cx="1690688" cy="1276350"/>
          </a:xfrm>
          <a:prstGeom prst="rect">
            <a:avLst/>
          </a:prstGeom>
          <a:noFill/>
          <a:ln w="9525">
            <a:noFill/>
            <a:miter lim="800000"/>
            <a:headEnd/>
            <a:tailEnd/>
          </a:ln>
        </p:spPr>
      </p:pic>
      <p:pic>
        <p:nvPicPr>
          <p:cNvPr id="159749" name="Picture 2"/>
          <p:cNvPicPr>
            <a:picLocks noChangeAspect="1"/>
          </p:cNvPicPr>
          <p:nvPr/>
        </p:nvPicPr>
        <p:blipFill>
          <a:blip r:embed="rId3"/>
          <a:srcRect/>
          <a:stretch>
            <a:fillRect/>
          </a:stretch>
        </p:blipFill>
        <p:spPr bwMode="auto">
          <a:xfrm>
            <a:off x="7099300" y="3074307"/>
            <a:ext cx="1543050" cy="1543050"/>
          </a:xfrm>
          <a:prstGeom prst="rect">
            <a:avLst/>
          </a:prstGeom>
          <a:noFill/>
          <a:ln w="9525">
            <a:noFill/>
            <a:miter lim="800000"/>
            <a:headEnd/>
            <a:tailEnd/>
          </a:ln>
        </p:spPr>
      </p:pic>
      <p:pic>
        <p:nvPicPr>
          <p:cNvPr id="159750" name="Picture 3"/>
          <p:cNvPicPr>
            <a:picLocks noChangeAspect="1"/>
          </p:cNvPicPr>
          <p:nvPr/>
        </p:nvPicPr>
        <p:blipFill>
          <a:blip r:embed="rId4"/>
          <a:srcRect/>
          <a:stretch>
            <a:fillRect/>
          </a:stretch>
        </p:blipFill>
        <p:spPr bwMode="auto">
          <a:xfrm>
            <a:off x="395288" y="1939925"/>
            <a:ext cx="833437" cy="1374775"/>
          </a:xfrm>
          <a:prstGeom prst="rect">
            <a:avLst/>
          </a:prstGeom>
          <a:noFill/>
          <a:ln w="9525">
            <a:noFill/>
            <a:miter lim="800000"/>
            <a:headEnd/>
            <a:tailEnd/>
          </a:ln>
        </p:spPr>
      </p:pic>
      <p:pic>
        <p:nvPicPr>
          <p:cNvPr id="159751" name="Picture 2" descr="mage result for crack cocaine"/>
          <p:cNvPicPr>
            <a:picLocks noChangeAspect="1" noChangeArrowheads="1"/>
          </p:cNvPicPr>
          <p:nvPr/>
        </p:nvPicPr>
        <p:blipFill>
          <a:blip r:embed="rId5"/>
          <a:srcRect/>
          <a:stretch>
            <a:fillRect/>
          </a:stretch>
        </p:blipFill>
        <p:spPr bwMode="auto">
          <a:xfrm>
            <a:off x="77788" y="217488"/>
            <a:ext cx="2117725" cy="960437"/>
          </a:xfrm>
          <a:prstGeom prst="rect">
            <a:avLst/>
          </a:prstGeom>
          <a:noFill/>
          <a:ln w="9525">
            <a:noFill/>
            <a:miter lim="800000"/>
            <a:headEnd/>
            <a:tailEnd/>
          </a:ln>
        </p:spPr>
      </p:pic>
      <p:pic>
        <p:nvPicPr>
          <p:cNvPr id="159752" name="Picture 4" descr="mage result for methamphetamine"/>
          <p:cNvPicPr>
            <a:picLocks noChangeAspect="1" noChangeArrowheads="1"/>
          </p:cNvPicPr>
          <p:nvPr/>
        </p:nvPicPr>
        <p:blipFill>
          <a:blip r:embed="rId6"/>
          <a:srcRect/>
          <a:stretch>
            <a:fillRect/>
          </a:stretch>
        </p:blipFill>
        <p:spPr bwMode="auto">
          <a:xfrm>
            <a:off x="6565900" y="1663700"/>
            <a:ext cx="2076450" cy="116998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609850" y="817563"/>
            <a:ext cx="6172200" cy="2690812"/>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463550" indent="-463550" eaLnBrk="0" hangingPunct="0">
              <a:defRPr>
                <a:solidFill>
                  <a:schemeClr val="tx1"/>
                </a:solidFill>
                <a:latin typeface="Arial" panose="020B0604020202020204" pitchFamily="34" charset="0"/>
              </a:defRPr>
            </a:lvl1pPr>
            <a:lvl2pPr marL="5778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Restlessness		 - Body tremors</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Anxiety			 - Grinding teeth (Bruxism)</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Excited			 - Exaggerated reflexes</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Runny nose		 - Talkative</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Paranoia		 - Euphoric</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Dry mouth		 - Irritability</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Loss of appetite		 - Loss of weight</a:t>
            </a:r>
          </a:p>
          <a:p>
            <a:pPr marL="0" indent="0">
              <a:spcBef>
                <a:spcPct val="15000"/>
              </a:spcBef>
              <a:buClr>
                <a:srgbClr val="FF0000"/>
              </a:buClr>
              <a:buSzPct val="80000"/>
              <a:defRPr/>
            </a:pPr>
            <a:r>
              <a:rPr lang="en-US" altLang="en-US" sz="2800" b="1" dirty="0">
                <a:solidFill>
                  <a:schemeClr val="accent1">
                    <a:lumMod val="75000"/>
                  </a:schemeClr>
                </a:solidFill>
                <a:latin typeface="+mn-lt"/>
                <a:ea typeface="ＭＳ Ｐゴシック" charset="0"/>
                <a:cs typeface="+mn-cs"/>
              </a:rPr>
              <a:t>- Dilated pupils</a:t>
            </a:r>
          </a:p>
        </p:txBody>
      </p:sp>
      <p:sp>
        <p:nvSpPr>
          <p:cNvPr id="59395" name="Text Box 3"/>
          <p:cNvSpPr txBox="1">
            <a:spLocks noChangeArrowheads="1"/>
          </p:cNvSpPr>
          <p:nvPr/>
        </p:nvSpPr>
        <p:spPr bwMode="auto">
          <a:xfrm>
            <a:off x="1036864" y="109538"/>
            <a:ext cx="74676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b="1" baseline="0" dirty="0">
                <a:solidFill>
                  <a:srgbClr val="002060"/>
                </a:solidFill>
                <a:latin typeface="+mn-lt"/>
                <a:ea typeface="ＭＳ Ｐゴシック" charset="0"/>
                <a:cs typeface="+mn-cs"/>
              </a:rPr>
              <a:t>General Impairment Indicators</a:t>
            </a:r>
          </a:p>
        </p:txBody>
      </p:sp>
      <p:pic>
        <p:nvPicPr>
          <p:cNvPr id="160773" name="Picture 5"/>
          <p:cNvPicPr>
            <a:picLocks noChangeAspect="1"/>
          </p:cNvPicPr>
          <p:nvPr/>
        </p:nvPicPr>
        <p:blipFill>
          <a:blip r:embed="rId2"/>
          <a:srcRect/>
          <a:stretch>
            <a:fillRect/>
          </a:stretch>
        </p:blipFill>
        <p:spPr bwMode="auto">
          <a:xfrm>
            <a:off x="193675" y="2762250"/>
            <a:ext cx="2244725" cy="1492250"/>
          </a:xfrm>
          <a:prstGeom prst="ellipse">
            <a:avLst/>
          </a:prstGeom>
          <a:ln>
            <a:noFill/>
          </a:ln>
          <a:effectLst>
            <a:softEdge rad="112500"/>
          </a:effectLst>
        </p:spPr>
      </p:pic>
      <p:pic>
        <p:nvPicPr>
          <p:cNvPr id="2050" name="Picture 2" descr="268,764 Angry Man Stock Photos and Images - 123RF">
            <a:extLst>
              <a:ext uri="{FF2B5EF4-FFF2-40B4-BE49-F238E27FC236}">
                <a16:creationId xmlns:a16="http://schemas.microsoft.com/office/drawing/2014/main" id="{896F817A-3223-962D-EB61-E3C5D9F93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768" y="2571750"/>
            <a:ext cx="1449282" cy="1952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28650" y="217837"/>
            <a:ext cx="7886700" cy="993775"/>
          </a:xfrm>
        </p:spPr>
        <p:txBody>
          <a:bodyPr rtlCol="0">
            <a:noAutofit/>
          </a:bodyPr>
          <a:lstStyle/>
          <a:p>
            <a:pPr defTabSz="685783" eaLnBrk="1" fontAlgn="auto" hangingPunct="1">
              <a:spcAft>
                <a:spcPts val="0"/>
              </a:spcAft>
              <a:defRPr/>
            </a:pPr>
            <a:r>
              <a:rPr lang="en-US" altLang="en-US" sz="4000" dirty="0">
                <a:solidFill>
                  <a:srgbClr val="002060"/>
                </a:solidFill>
                <a:latin typeface="+mn-lt"/>
              </a:rPr>
              <a:t>Conditions That May Mimic CNS Stimulant Symptoms</a:t>
            </a:r>
          </a:p>
        </p:txBody>
      </p:sp>
      <p:sp>
        <p:nvSpPr>
          <p:cNvPr id="60419" name="Rectangle 3"/>
          <p:cNvSpPr>
            <a:spLocks noGrp="1" noChangeArrowheads="1"/>
          </p:cNvSpPr>
          <p:nvPr>
            <p:ph idx="1"/>
          </p:nvPr>
        </p:nvSpPr>
        <p:spPr>
          <a:xfrm>
            <a:off x="628650" y="1729242"/>
            <a:ext cx="7886700" cy="2914650"/>
          </a:xfrm>
        </p:spPr>
        <p:txBody>
          <a:bodyPr/>
          <a:lstStyle/>
          <a:p>
            <a:pPr eaLnBrk="1" hangingPunct="1">
              <a:buClr>
                <a:srgbClr val="00396D"/>
              </a:buClr>
              <a:buFont typeface="Arial" panose="020B0604020202020204" pitchFamily="34" charset="0"/>
              <a:buChar char="•"/>
            </a:pPr>
            <a:r>
              <a:rPr lang="en-US" altLang="en-US" sz="2700" dirty="0">
                <a:solidFill>
                  <a:schemeClr val="accent1">
                    <a:lumMod val="75000"/>
                  </a:schemeClr>
                </a:solidFill>
              </a:rPr>
              <a:t>Hyperactivity</a:t>
            </a:r>
          </a:p>
          <a:p>
            <a:pPr eaLnBrk="1" hangingPunct="1">
              <a:buClr>
                <a:srgbClr val="00396D"/>
              </a:buClr>
              <a:buFont typeface="Arial" panose="020B0604020202020204" pitchFamily="34" charset="0"/>
              <a:buChar char="•"/>
            </a:pPr>
            <a:r>
              <a:rPr lang="en-US" altLang="en-US" sz="2700" dirty="0">
                <a:solidFill>
                  <a:schemeClr val="accent1">
                    <a:lumMod val="75000"/>
                  </a:schemeClr>
                </a:solidFill>
              </a:rPr>
              <a:t>Nervousness</a:t>
            </a:r>
          </a:p>
          <a:p>
            <a:pPr eaLnBrk="1" hangingPunct="1">
              <a:buClr>
                <a:srgbClr val="00396D"/>
              </a:buClr>
              <a:buFont typeface="Arial" panose="020B0604020202020204" pitchFamily="34" charset="0"/>
              <a:buChar char="•"/>
            </a:pPr>
            <a:r>
              <a:rPr lang="en-US" altLang="en-US" sz="2700" dirty="0">
                <a:solidFill>
                  <a:schemeClr val="accent1">
                    <a:lumMod val="75000"/>
                  </a:schemeClr>
                </a:solidFill>
              </a:rPr>
              <a:t>Stress</a:t>
            </a:r>
          </a:p>
          <a:p>
            <a:pPr eaLnBrk="1" hangingPunct="1">
              <a:buClr>
                <a:srgbClr val="00396D"/>
              </a:buClr>
              <a:buFont typeface="Arial" panose="020B0604020202020204" pitchFamily="34" charset="0"/>
              <a:buChar char="•"/>
            </a:pPr>
            <a:r>
              <a:rPr lang="en-US" altLang="en-US" sz="2700" dirty="0">
                <a:solidFill>
                  <a:schemeClr val="accent1">
                    <a:lumMod val="75000"/>
                  </a:schemeClr>
                </a:solidFill>
              </a:rPr>
              <a:t>Fear</a:t>
            </a:r>
          </a:p>
          <a:p>
            <a:pPr eaLnBrk="1" hangingPunct="1">
              <a:buClr>
                <a:srgbClr val="00396D"/>
              </a:buClr>
              <a:buFont typeface="Arial" panose="020B0604020202020204" pitchFamily="34" charset="0"/>
              <a:buChar char="•"/>
            </a:pPr>
            <a:r>
              <a:rPr lang="en-US" altLang="en-US" sz="2700" dirty="0">
                <a:solidFill>
                  <a:schemeClr val="accent1">
                    <a:lumMod val="75000"/>
                  </a:schemeClr>
                </a:solidFill>
              </a:rPr>
              <a:t>Hypertension (high blood pressure)</a:t>
            </a:r>
          </a:p>
        </p:txBody>
      </p:sp>
      <p:pic>
        <p:nvPicPr>
          <p:cNvPr id="3080" name="Picture 8" descr="Rage Stock Photo Images. 37,037 Rage royalty free pictures and photos  available to download from thousands of stock photographers.">
            <a:extLst>
              <a:ext uri="{FF2B5EF4-FFF2-40B4-BE49-F238E27FC236}">
                <a16:creationId xmlns:a16="http://schemas.microsoft.com/office/drawing/2014/main" id="{00119CD4-AF58-0B4F-3B9C-D38E06935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9047" b="7481"/>
          <a:stretch/>
        </p:blipFill>
        <p:spPr bwMode="auto">
          <a:xfrm>
            <a:off x="6931478" y="2405517"/>
            <a:ext cx="2090057" cy="223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099456" y="925512"/>
            <a:ext cx="4975225" cy="3292475"/>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569913" indent="-569913" eaLnBrk="0" hangingPunct="0">
              <a:defRPr>
                <a:solidFill>
                  <a:schemeClr val="tx1"/>
                </a:solidFill>
                <a:latin typeface="Arial" panose="020B0604020202020204" pitchFamily="34" charset="0"/>
              </a:defRPr>
            </a:lvl1pPr>
            <a:lvl2pPr marL="684213"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5000"/>
              </a:spcBef>
              <a:buClr>
                <a:srgbClr val="00396D"/>
              </a:buClr>
              <a:buSzPct val="80000"/>
              <a:defRPr/>
            </a:pPr>
            <a:r>
              <a:rPr lang="en-US" altLang="en-US" sz="3200" dirty="0">
                <a:solidFill>
                  <a:schemeClr val="accent1">
                    <a:lumMod val="75000"/>
                  </a:schemeClr>
                </a:solidFill>
                <a:latin typeface="+mn-lt"/>
                <a:ea typeface="ＭＳ Ｐゴシック" charset="0"/>
                <a:cs typeface="+mn-cs"/>
              </a:rPr>
              <a:t>Confusion</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Feelings of pleasure to panic</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Convulsions</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Fainting</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Aggressiveness</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Dramatic increase in heart rate</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Hallucinations</a:t>
            </a:r>
          </a:p>
          <a:p>
            <a:pPr marL="0" indent="0">
              <a:spcBef>
                <a:spcPct val="25000"/>
              </a:spcBef>
              <a:buClr>
                <a:srgbClr val="FF0000"/>
              </a:buClr>
              <a:buSzPct val="80000"/>
              <a:defRPr/>
            </a:pPr>
            <a:r>
              <a:rPr lang="en-US" altLang="en-US" sz="3200" dirty="0">
                <a:solidFill>
                  <a:schemeClr val="accent1">
                    <a:lumMod val="75000"/>
                  </a:schemeClr>
                </a:solidFill>
                <a:latin typeface="+mn-lt"/>
                <a:ea typeface="ＭＳ Ｐゴシック" charset="0"/>
                <a:cs typeface="+mn-cs"/>
              </a:rPr>
              <a:t>Coma</a:t>
            </a:r>
          </a:p>
        </p:txBody>
      </p:sp>
      <p:sp>
        <p:nvSpPr>
          <p:cNvPr id="61443" name="Text Box 3"/>
          <p:cNvSpPr txBox="1">
            <a:spLocks noChangeArrowheads="1"/>
          </p:cNvSpPr>
          <p:nvPr/>
        </p:nvSpPr>
        <p:spPr bwMode="auto">
          <a:xfrm>
            <a:off x="576942" y="122465"/>
            <a:ext cx="8158163"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b="1" baseline="0" dirty="0">
                <a:solidFill>
                  <a:schemeClr val="accent1">
                    <a:lumMod val="50000"/>
                  </a:schemeClr>
                </a:solidFill>
                <a:latin typeface="+mn-lt"/>
                <a:ea typeface="ＭＳ Ｐゴシック" charset="0"/>
                <a:cs typeface="+mn-cs"/>
              </a:rPr>
              <a:t>CNS Stimulant Overdose Symptoms</a:t>
            </a:r>
          </a:p>
        </p:txBody>
      </p:sp>
      <p:pic>
        <p:nvPicPr>
          <p:cNvPr id="4098" name="Picture 2" descr="Ambulance Vector Art, Icons, and Graphics for Free Download">
            <a:extLst>
              <a:ext uri="{FF2B5EF4-FFF2-40B4-BE49-F238E27FC236}">
                <a16:creationId xmlns:a16="http://schemas.microsoft.com/office/drawing/2014/main" id="{73AC3B26-8778-F600-CC44-6AC2E6A43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809" y="2715986"/>
            <a:ext cx="2447925" cy="1866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81200" y="112713"/>
            <a:ext cx="5486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Methods of Ingestion</a:t>
            </a:r>
          </a:p>
        </p:txBody>
      </p:sp>
      <p:sp>
        <p:nvSpPr>
          <p:cNvPr id="163843" name="Text Box 6"/>
          <p:cNvSpPr txBox="1">
            <a:spLocks noChangeArrowheads="1"/>
          </p:cNvSpPr>
          <p:nvPr/>
        </p:nvSpPr>
        <p:spPr bwMode="auto">
          <a:xfrm>
            <a:off x="3141663" y="938213"/>
            <a:ext cx="1314450" cy="913070"/>
          </a:xfrm>
          <a:prstGeom prst="rect">
            <a:avLst/>
          </a:prstGeom>
          <a:noFill/>
          <a:ln w="9525">
            <a:noFill/>
            <a:miter lim="800000"/>
            <a:headEnd/>
            <a:tailEnd/>
          </a:ln>
        </p:spPr>
        <p:txBody>
          <a:bodyPr>
            <a:spAutoFit/>
          </a:bodyPr>
          <a:lstStyle/>
          <a:p>
            <a:pPr>
              <a:spcBef>
                <a:spcPct val="50000"/>
              </a:spcBef>
            </a:pPr>
            <a:endParaRPr lang="en-US" altLang="en-US" sz="3200" dirty="0">
              <a:solidFill>
                <a:schemeClr val="tx1"/>
              </a:solidFill>
              <a:latin typeface="Verdana" pitchFamily="34" charset="0"/>
            </a:endParaRPr>
          </a:p>
          <a:p>
            <a:pPr>
              <a:spcBef>
                <a:spcPct val="50000"/>
              </a:spcBef>
            </a:pPr>
            <a:r>
              <a:rPr lang="en-US" altLang="en-US" sz="3200" dirty="0">
                <a:solidFill>
                  <a:schemeClr val="accent1">
                    <a:lumMod val="75000"/>
                  </a:schemeClr>
                </a:solidFill>
                <a:latin typeface="Verdana" pitchFamily="34" charset="0"/>
              </a:rPr>
              <a:t>Oral</a:t>
            </a:r>
          </a:p>
        </p:txBody>
      </p:sp>
      <p:sp>
        <p:nvSpPr>
          <p:cNvPr id="163852" name="Text Box 11"/>
          <p:cNvSpPr txBox="1">
            <a:spLocks noChangeArrowheads="1"/>
          </p:cNvSpPr>
          <p:nvPr/>
        </p:nvSpPr>
        <p:spPr bwMode="auto">
          <a:xfrm>
            <a:off x="5105400" y="1240852"/>
            <a:ext cx="1447800" cy="420291"/>
          </a:xfrm>
          <a:prstGeom prst="rect">
            <a:avLst/>
          </a:prstGeom>
          <a:noFill/>
          <a:ln w="9525">
            <a:noFill/>
            <a:miter lim="800000"/>
            <a:headEnd/>
            <a:tailEnd/>
          </a:ln>
        </p:spPr>
        <p:txBody>
          <a:bodyPr>
            <a:spAutoFit/>
          </a:bodyPr>
          <a:lstStyle/>
          <a:p>
            <a:pPr>
              <a:spcBef>
                <a:spcPct val="50000"/>
              </a:spcBef>
            </a:pPr>
            <a:r>
              <a:rPr lang="en-US" altLang="en-US" sz="3200" dirty="0">
                <a:solidFill>
                  <a:schemeClr val="accent1">
                    <a:lumMod val="75000"/>
                  </a:schemeClr>
                </a:solidFill>
                <a:latin typeface="Verdana" pitchFamily="34" charset="0"/>
              </a:rPr>
              <a:t>Smoking</a:t>
            </a:r>
          </a:p>
        </p:txBody>
      </p:sp>
      <p:sp>
        <p:nvSpPr>
          <p:cNvPr id="163845" name="Text Box 41"/>
          <p:cNvSpPr txBox="1">
            <a:spLocks noChangeArrowheads="1"/>
          </p:cNvSpPr>
          <p:nvPr/>
        </p:nvSpPr>
        <p:spPr bwMode="auto">
          <a:xfrm>
            <a:off x="3030538" y="3411538"/>
            <a:ext cx="1314450" cy="379412"/>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Snorting</a:t>
            </a:r>
          </a:p>
        </p:txBody>
      </p:sp>
      <p:sp>
        <p:nvSpPr>
          <p:cNvPr id="163846" name="Text Box 44"/>
          <p:cNvSpPr txBox="1">
            <a:spLocks noChangeArrowheads="1"/>
          </p:cNvSpPr>
          <p:nvPr/>
        </p:nvSpPr>
        <p:spPr bwMode="auto">
          <a:xfrm>
            <a:off x="5753100" y="3319463"/>
            <a:ext cx="1714500" cy="379412"/>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Injecting</a:t>
            </a:r>
          </a:p>
        </p:txBody>
      </p:sp>
      <p:pic>
        <p:nvPicPr>
          <p:cNvPr id="163847" name="Picture 5"/>
          <p:cNvPicPr>
            <a:picLocks noChangeAspect="1"/>
          </p:cNvPicPr>
          <p:nvPr/>
        </p:nvPicPr>
        <p:blipFill>
          <a:blip r:embed="rId2"/>
          <a:srcRect b="29204"/>
          <a:stretch>
            <a:fillRect/>
          </a:stretch>
        </p:blipFill>
        <p:spPr bwMode="auto">
          <a:xfrm>
            <a:off x="1447800" y="971550"/>
            <a:ext cx="1766888" cy="1303338"/>
          </a:xfrm>
          <a:prstGeom prst="rect">
            <a:avLst/>
          </a:prstGeom>
          <a:noFill/>
          <a:ln w="9525">
            <a:noFill/>
            <a:miter lim="800000"/>
            <a:headEnd/>
            <a:tailEnd/>
          </a:ln>
        </p:spPr>
      </p:pic>
      <p:pic>
        <p:nvPicPr>
          <p:cNvPr id="132099" name="Picture 3" descr="Image result for adult snorting drug">
            <a:hlinkClick r:id="rId3"/>
            <a:extLst>
              <a:ext uri="{FF2B5EF4-FFF2-40B4-BE49-F238E27FC236}">
                <a16:creationId xmlns:a16="http://schemas.microsoft.com/office/drawing/2014/main" id="{438A3207-E6C7-4218-8D2B-10F8C8F8E7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00" b="7500"/>
          <a:stretch/>
        </p:blipFill>
        <p:spPr bwMode="auto">
          <a:xfrm>
            <a:off x="816159" y="2862568"/>
            <a:ext cx="2121218" cy="1554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4BDFCE-11D4-4DB6-B98D-F1539674877F}"/>
              </a:ext>
            </a:extLst>
          </p:cNvPr>
          <p:cNvSpPr txBox="1"/>
          <p:nvPr/>
        </p:nvSpPr>
        <p:spPr>
          <a:xfrm>
            <a:off x="7132638" y="3173950"/>
            <a:ext cx="1277308" cy="913070"/>
          </a:xfrm>
          <a:prstGeom prst="rect">
            <a:avLst/>
          </a:prstGeom>
          <a:noFill/>
        </p:spPr>
        <p:txBody>
          <a:bodyPr wrap="square" rtlCol="0">
            <a:spAutoFit/>
          </a:bodyPr>
          <a:lstStyle/>
          <a:p>
            <a:r>
              <a:rPr lang="en-US" dirty="0"/>
              <a:t>Replace pic</a:t>
            </a:r>
          </a:p>
        </p:txBody>
      </p:sp>
      <p:pic>
        <p:nvPicPr>
          <p:cNvPr id="132101" name="Picture 5" descr="Image result for injecting drugs">
            <a:hlinkClick r:id="rId5"/>
            <a:extLst>
              <a:ext uri="{FF2B5EF4-FFF2-40B4-BE49-F238E27FC236}">
                <a16:creationId xmlns:a16="http://schemas.microsoft.com/office/drawing/2014/main" id="{DDF27710-0C1F-44E5-BBF9-ACC0B6F115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798" y="2750397"/>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74380F-CFD6-4747-8FC5-CBA90C75CD16}"/>
              </a:ext>
            </a:extLst>
          </p:cNvPr>
          <p:cNvPicPr>
            <a:picLocks noChangeAspect="1"/>
          </p:cNvPicPr>
          <p:nvPr/>
        </p:nvPicPr>
        <p:blipFill>
          <a:blip r:embed="rId7"/>
          <a:stretch>
            <a:fillRect/>
          </a:stretch>
        </p:blipFill>
        <p:spPr>
          <a:xfrm>
            <a:off x="6413222" y="913848"/>
            <a:ext cx="2499582" cy="141643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89365" y="76200"/>
            <a:ext cx="8226425" cy="857250"/>
          </a:xfrm>
        </p:spPr>
        <p:txBody>
          <a:bodyPr rtlCol="0">
            <a:normAutofit/>
          </a:bodyPr>
          <a:lstStyle/>
          <a:p>
            <a:pPr defTabSz="685783" eaLnBrk="1" fontAlgn="auto" hangingPunct="1">
              <a:spcAft>
                <a:spcPts val="0"/>
              </a:spcAft>
              <a:defRPr/>
            </a:pPr>
            <a:r>
              <a:rPr lang="en-US" altLang="en-US" sz="4000" dirty="0">
                <a:solidFill>
                  <a:schemeClr val="accent1">
                    <a:lumMod val="50000"/>
                  </a:schemeClr>
                </a:solidFill>
                <a:latin typeface="+mn-lt"/>
              </a:rPr>
              <a:t>Duration of Effects </a:t>
            </a:r>
            <a:endParaRPr lang="en-US" altLang="en-US" sz="2800" dirty="0">
              <a:solidFill>
                <a:schemeClr val="accent1">
                  <a:lumMod val="50000"/>
                </a:schemeClr>
              </a:solidFill>
            </a:endParaRPr>
          </a:p>
        </p:txBody>
      </p:sp>
      <p:sp>
        <p:nvSpPr>
          <p:cNvPr id="71683" name="Rectangle 3"/>
          <p:cNvSpPr>
            <a:spLocks noGrp="1" noChangeArrowheads="1"/>
          </p:cNvSpPr>
          <p:nvPr>
            <p:ph type="body" sz="half" idx="1"/>
          </p:nvPr>
        </p:nvSpPr>
        <p:spPr>
          <a:xfrm>
            <a:off x="1455738" y="1150938"/>
            <a:ext cx="6286500" cy="3373437"/>
          </a:xfrm>
        </p:spPr>
        <p:txBody>
          <a:bodyPr rtlCol="0">
            <a:normAutofit/>
          </a:bodyPr>
          <a:lstStyle/>
          <a:p>
            <a:pPr marL="0" indent="0" defTabSz="685783" eaLnBrk="1" fontAlgn="auto" hangingPunct="1">
              <a:spcAft>
                <a:spcPts val="0"/>
              </a:spcAft>
              <a:buClr>
                <a:srgbClr val="FF0000"/>
              </a:buClr>
              <a:buFont typeface="Arial"/>
              <a:buNone/>
              <a:defRPr/>
            </a:pPr>
            <a:r>
              <a:rPr lang="en-US" altLang="en-US" sz="2400" b="1" dirty="0">
                <a:solidFill>
                  <a:schemeClr val="accent1">
                    <a:lumMod val="75000"/>
                  </a:schemeClr>
                </a:solidFill>
              </a:rPr>
              <a:t>Cocaine   -  </a:t>
            </a:r>
            <a:r>
              <a:rPr lang="en-US" altLang="en-US" sz="2400" dirty="0">
                <a:solidFill>
                  <a:schemeClr val="accent1">
                    <a:lumMod val="75000"/>
                  </a:schemeClr>
                </a:solidFill>
              </a:rPr>
              <a:t>Up to 2 hours</a:t>
            </a:r>
          </a:p>
          <a:p>
            <a:pPr marL="0" indent="0" defTabSz="685783" eaLnBrk="1" fontAlgn="auto" hangingPunct="1">
              <a:spcAft>
                <a:spcPts val="0"/>
              </a:spcAft>
              <a:buClr>
                <a:srgbClr val="FF0000"/>
              </a:buClr>
              <a:buFont typeface="Arial"/>
              <a:buNone/>
              <a:defRPr/>
            </a:pPr>
            <a:r>
              <a:rPr lang="en-US" altLang="en-US" sz="2400" dirty="0">
                <a:solidFill>
                  <a:schemeClr val="accent1">
                    <a:lumMod val="75000"/>
                  </a:schemeClr>
                </a:solidFill>
              </a:rPr>
              <a:t>                                 </a:t>
            </a:r>
            <a:endParaRPr lang="en-US" altLang="en-US" b="1" dirty="0">
              <a:solidFill>
                <a:schemeClr val="accent1">
                  <a:lumMod val="75000"/>
                </a:schemeClr>
              </a:solidFill>
            </a:endParaRPr>
          </a:p>
          <a:p>
            <a:pPr marL="0" indent="0" defTabSz="685783" eaLnBrk="1" fontAlgn="auto" hangingPunct="1">
              <a:spcAft>
                <a:spcPts val="0"/>
              </a:spcAft>
              <a:buClr>
                <a:srgbClr val="FF0000"/>
              </a:buClr>
              <a:buFont typeface="Arial"/>
              <a:buNone/>
              <a:defRPr/>
            </a:pPr>
            <a:r>
              <a:rPr lang="en-US" altLang="en-US" sz="2400" b="1" dirty="0">
                <a:solidFill>
                  <a:schemeClr val="accent1">
                    <a:lumMod val="75000"/>
                  </a:schemeClr>
                </a:solidFill>
              </a:rPr>
              <a:t>Amphetamines  - </a:t>
            </a:r>
            <a:r>
              <a:rPr lang="en-US" altLang="en-US" sz="2400" dirty="0">
                <a:solidFill>
                  <a:schemeClr val="accent1">
                    <a:lumMod val="75000"/>
                  </a:schemeClr>
                </a:solidFill>
              </a:rPr>
              <a:t> 4 to 8 hours</a:t>
            </a:r>
          </a:p>
          <a:p>
            <a:pPr marL="0" indent="0" defTabSz="685783" eaLnBrk="1" fontAlgn="auto" hangingPunct="1">
              <a:spcAft>
                <a:spcPts val="0"/>
              </a:spcAft>
              <a:buClr>
                <a:srgbClr val="FF0000"/>
              </a:buClr>
              <a:buFont typeface="Arial"/>
              <a:buNone/>
              <a:defRPr/>
            </a:pPr>
            <a:endParaRPr lang="en-US" altLang="en-US" sz="2400" dirty="0">
              <a:solidFill>
                <a:schemeClr val="accent1">
                  <a:lumMod val="75000"/>
                </a:schemeClr>
              </a:solidFill>
            </a:endParaRPr>
          </a:p>
          <a:p>
            <a:pPr marL="0" indent="0" defTabSz="685783" eaLnBrk="1" fontAlgn="auto" hangingPunct="1">
              <a:spcAft>
                <a:spcPts val="0"/>
              </a:spcAft>
              <a:buClr>
                <a:srgbClr val="FF0000"/>
              </a:buClr>
              <a:buFont typeface="Arial"/>
              <a:buNone/>
              <a:defRPr/>
            </a:pPr>
            <a:r>
              <a:rPr lang="en-US" altLang="en-US" sz="2400" b="1" dirty="0">
                <a:solidFill>
                  <a:schemeClr val="accent1">
                    <a:lumMod val="75000"/>
                  </a:schemeClr>
                </a:solidFill>
              </a:rPr>
              <a:t>Methamphetamine   - </a:t>
            </a:r>
            <a:r>
              <a:rPr lang="en-US" altLang="en-US" sz="2400" dirty="0">
                <a:solidFill>
                  <a:schemeClr val="accent1">
                    <a:lumMod val="75000"/>
                  </a:schemeClr>
                </a:solidFill>
              </a:rPr>
              <a:t>Up to 12 hours</a:t>
            </a:r>
            <a:endParaRPr lang="en-US" altLang="en-US" sz="2400" b="1" dirty="0">
              <a:solidFill>
                <a:schemeClr val="accent1">
                  <a:lumMod val="75000"/>
                </a:schemeClr>
              </a:solidFill>
            </a:endParaRPr>
          </a:p>
          <a:p>
            <a:pPr marL="0" indent="0" defTabSz="685783" eaLnBrk="1" fontAlgn="auto" hangingPunct="1">
              <a:spcAft>
                <a:spcPts val="0"/>
              </a:spcAft>
              <a:buClr>
                <a:srgbClr val="FF0000"/>
              </a:buClr>
              <a:buFont typeface="Arial"/>
              <a:buNone/>
              <a:defRPr/>
            </a:pPr>
            <a:r>
              <a:rPr lang="en-US" altLang="en-US" sz="2000" dirty="0">
                <a:solidFill>
                  <a:schemeClr val="accent1">
                    <a:lumMod val="75000"/>
                  </a:schemeClr>
                </a:solidFill>
              </a:rPr>
              <a:t>		</a:t>
            </a:r>
          </a:p>
          <a:p>
            <a:pPr marL="0" indent="0" defTabSz="685783" eaLnBrk="1" fontAlgn="auto" hangingPunct="1">
              <a:spcAft>
                <a:spcPts val="0"/>
              </a:spcAft>
              <a:buClr>
                <a:srgbClr val="FF0000"/>
              </a:buClr>
              <a:buFont typeface="Arial"/>
              <a:buNone/>
              <a:defRPr/>
            </a:pPr>
            <a:r>
              <a:rPr lang="en-US" altLang="en-US" sz="2400" b="1" dirty="0">
                <a:solidFill>
                  <a:schemeClr val="accent1">
                    <a:lumMod val="75000"/>
                  </a:schemeClr>
                </a:solidFill>
              </a:rPr>
              <a:t>Ritalin / Adderall / Dexedrine  – </a:t>
            </a:r>
            <a:r>
              <a:rPr lang="en-US" altLang="en-US" sz="2400" dirty="0">
                <a:solidFill>
                  <a:schemeClr val="accent1">
                    <a:lumMod val="75000"/>
                  </a:schemeClr>
                </a:solidFill>
              </a:rPr>
              <a:t>Varies</a:t>
            </a:r>
            <a:r>
              <a:rPr lang="en-US" altLang="en-US" sz="2400" b="1" dirty="0">
                <a:solidFill>
                  <a:schemeClr val="accent1">
                    <a:lumMod val="75000"/>
                  </a:schemeClr>
                </a:solidFill>
              </a:rPr>
              <a:t> </a:t>
            </a:r>
          </a:p>
        </p:txBody>
      </p:sp>
      <p:pic>
        <p:nvPicPr>
          <p:cNvPr id="164868" name="Picture 1"/>
          <p:cNvPicPr>
            <a:picLocks noChangeAspect="1"/>
          </p:cNvPicPr>
          <p:nvPr/>
        </p:nvPicPr>
        <p:blipFill>
          <a:blip r:embed="rId3"/>
          <a:srcRect/>
          <a:stretch>
            <a:fillRect/>
          </a:stretch>
        </p:blipFill>
        <p:spPr bwMode="auto">
          <a:xfrm>
            <a:off x="7162800" y="276225"/>
            <a:ext cx="1727200" cy="1885950"/>
          </a:xfrm>
          <a:prstGeom prst="rect">
            <a:avLst/>
          </a:prstGeom>
          <a:noFill/>
          <a:ln w="9525">
            <a:noFill/>
            <a:miter lim="800000"/>
            <a:headEnd/>
            <a:tailEnd/>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8"/>
          <p:cNvSpPr>
            <a:spLocks noGrp="1"/>
          </p:cNvSpPr>
          <p:nvPr>
            <p:ph type="title"/>
          </p:nvPr>
        </p:nvSpPr>
        <p:spPr/>
        <p:txBody>
          <a:bodyPr/>
          <a:lstStyle/>
          <a:p>
            <a:pPr eaLnBrk="1" hangingPunct="1"/>
            <a:r>
              <a:rPr lang="en-US" sz="4000" dirty="0">
                <a:solidFill>
                  <a:schemeClr val="accent1">
                    <a:lumMod val="50000"/>
                  </a:schemeClr>
                </a:solidFill>
              </a:rPr>
              <a:t>What this training is NOT…</a:t>
            </a:r>
            <a:br>
              <a:rPr lang="en-US" sz="4000" dirty="0">
                <a:solidFill>
                  <a:schemeClr val="accent1">
                    <a:lumMod val="50000"/>
                  </a:schemeClr>
                </a:solidFill>
              </a:rPr>
            </a:br>
            <a:endParaRPr lang="en-US" sz="4000" dirty="0">
              <a:solidFill>
                <a:schemeClr val="accent1">
                  <a:lumMod val="50000"/>
                </a:schemeClr>
              </a:solidFill>
            </a:endParaRPr>
          </a:p>
        </p:txBody>
      </p:sp>
      <p:sp>
        <p:nvSpPr>
          <p:cNvPr id="2" name="Text Placeholder 1"/>
          <p:cNvSpPr>
            <a:spLocks noGrp="1"/>
          </p:cNvSpPr>
          <p:nvPr>
            <p:ph idx="1"/>
          </p:nvPr>
        </p:nvSpPr>
        <p:spPr/>
        <p:txBody>
          <a:bodyPr rtlCol="0">
            <a:normAutofit/>
          </a:bodyPr>
          <a:lstStyle/>
          <a:p>
            <a:pPr marL="457200" indent="-457200" defTabSz="685783" eaLnBrk="1" fontAlgn="auto" hangingPunct="1">
              <a:spcAft>
                <a:spcPts val="0"/>
              </a:spcAft>
              <a:buFont typeface="Wingdings" panose="05000000000000000000" pitchFamily="2" charset="2"/>
              <a:buChar char="ü"/>
              <a:defRPr/>
            </a:pPr>
            <a:r>
              <a:rPr lang="en-US" sz="2800" u="sng" dirty="0">
                <a:solidFill>
                  <a:schemeClr val="accent1">
                    <a:lumMod val="75000"/>
                  </a:schemeClr>
                </a:solidFill>
              </a:rPr>
              <a:t>Not</a:t>
            </a:r>
            <a:r>
              <a:rPr lang="en-US" sz="2800" dirty="0">
                <a:solidFill>
                  <a:schemeClr val="accent1">
                    <a:lumMod val="75000"/>
                  </a:schemeClr>
                </a:solidFill>
              </a:rPr>
              <a:t> intended to qualify participants as Drug Recognition Experts (DREs)</a:t>
            </a:r>
          </a:p>
          <a:p>
            <a:pPr marL="170815" indent="-170815" defTabSz="685783" eaLnBrk="1" fontAlgn="auto" hangingPunct="1">
              <a:spcAft>
                <a:spcPts val="0"/>
              </a:spcAft>
              <a:buFont typeface="Arial"/>
              <a:buChar char="•"/>
              <a:defRPr/>
            </a:pPr>
            <a:endParaRPr lang="en-US" sz="2800" dirty="0">
              <a:solidFill>
                <a:schemeClr val="accent1">
                  <a:lumMod val="75000"/>
                </a:schemeClr>
              </a:solidFill>
            </a:endParaRPr>
          </a:p>
          <a:p>
            <a:pPr marL="457200" indent="-457200" defTabSz="685783" eaLnBrk="1" fontAlgn="auto" hangingPunct="1">
              <a:spcAft>
                <a:spcPts val="0"/>
              </a:spcAft>
              <a:buFont typeface="Wingdings" panose="05000000000000000000" pitchFamily="2" charset="2"/>
              <a:buChar char="ü"/>
              <a:defRPr/>
            </a:pPr>
            <a:r>
              <a:rPr lang="en-US" sz="2800" u="sng" dirty="0">
                <a:solidFill>
                  <a:schemeClr val="accent1">
                    <a:lumMod val="75000"/>
                  </a:schemeClr>
                </a:solidFill>
              </a:rPr>
              <a:t>Not</a:t>
            </a:r>
            <a:r>
              <a:rPr lang="en-US" sz="2800" dirty="0">
                <a:solidFill>
                  <a:schemeClr val="accent1">
                    <a:lumMod val="75000"/>
                  </a:schemeClr>
                </a:solidFill>
              </a:rPr>
              <a:t> designed as an enforcement tool. The information and procedures provided are for administrative purposes only</a:t>
            </a:r>
          </a:p>
          <a:p>
            <a:pPr marL="170815" indent="-170815" defTabSz="685783" eaLnBrk="1" fontAlgn="auto" hangingPunct="1">
              <a:spcAft>
                <a:spcPts val="0"/>
              </a:spcAft>
              <a:buFont typeface="Arial"/>
              <a:buChar char="•"/>
              <a:defRPr/>
            </a:pPr>
            <a:endParaRPr lang="en-US" sz="2800" b="1" dirty="0">
              <a:solidFill>
                <a:schemeClr val="accent1">
                  <a:lumMod val="75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p:cNvPicPr>
            <a:picLocks noChangeAspect="1"/>
          </p:cNvPicPr>
          <p:nvPr/>
        </p:nvPicPr>
        <p:blipFill>
          <a:blip r:embed="rId2"/>
          <a:srcRect/>
          <a:stretch>
            <a:fillRect/>
          </a:stretch>
        </p:blipFill>
        <p:spPr bwMode="auto">
          <a:xfrm>
            <a:off x="3741965" y="1564598"/>
            <a:ext cx="2009751" cy="2991074"/>
          </a:xfrm>
          <a:prstGeom prst="rect">
            <a:avLst/>
          </a:prstGeom>
          <a:noFill/>
          <a:ln w="9525">
            <a:noFill/>
            <a:miter lim="800000"/>
            <a:headEnd/>
            <a:tailEnd/>
          </a:ln>
        </p:spPr>
      </p:pic>
      <p:sp>
        <p:nvSpPr>
          <p:cNvPr id="166914" name="Text Placeholder 2"/>
          <p:cNvSpPr>
            <a:spLocks noGrp="1"/>
          </p:cNvSpPr>
          <p:nvPr>
            <p:ph type="body" sz="quarter" idx="10"/>
          </p:nvPr>
        </p:nvSpPr>
        <p:spPr>
          <a:xfrm>
            <a:off x="919843" y="-227239"/>
            <a:ext cx="7543800" cy="3505200"/>
          </a:xfrm>
        </p:spPr>
        <p:txBody>
          <a:bodyPr/>
          <a:lstStyle/>
          <a:p>
            <a:pPr eaLnBrk="1" hangingPunct="1"/>
            <a:endParaRPr lang="en-US" b="1" dirty="0">
              <a:solidFill>
                <a:schemeClr val="accent1">
                  <a:lumMod val="50000"/>
                </a:schemeClr>
              </a:solidFill>
            </a:endParaRPr>
          </a:p>
          <a:p>
            <a:pPr eaLnBrk="1" hangingPunct="1"/>
            <a:r>
              <a:rPr lang="en-US" b="1" dirty="0">
                <a:solidFill>
                  <a:schemeClr val="accent1">
                    <a:lumMod val="50000"/>
                  </a:schemeClr>
                </a:solidFill>
              </a:rPr>
              <a:t>Questions Regarding </a:t>
            </a:r>
          </a:p>
          <a:p>
            <a:pPr eaLnBrk="1" hangingPunct="1"/>
            <a:r>
              <a:rPr lang="en-US" b="1" dirty="0">
                <a:solidFill>
                  <a:schemeClr val="accent1">
                    <a:lumMod val="50000"/>
                  </a:schemeClr>
                </a:solidFill>
              </a:rPr>
              <a:t>CNS Stimulants?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707824" y="176893"/>
            <a:ext cx="6515100" cy="857250"/>
          </a:xfrm>
        </p:spPr>
        <p:txBody>
          <a:bodyPr rtlCol="0">
            <a:normAutofit/>
          </a:bodyPr>
          <a:lstStyle/>
          <a:p>
            <a:pPr defTabSz="685783" eaLnBrk="1" fontAlgn="auto" hangingPunct="1">
              <a:spcAft>
                <a:spcPts val="0"/>
              </a:spcAft>
              <a:defRPr/>
            </a:pPr>
            <a:r>
              <a:rPr lang="en-US" altLang="en-US" sz="4400" dirty="0">
                <a:solidFill>
                  <a:srgbClr val="002060"/>
                </a:solidFill>
                <a:latin typeface="+mn-lt"/>
              </a:rPr>
              <a:t>Hallucinogens</a:t>
            </a:r>
          </a:p>
        </p:txBody>
      </p:sp>
      <p:pic>
        <p:nvPicPr>
          <p:cNvPr id="167939" name="Picture 1"/>
          <p:cNvPicPr>
            <a:picLocks noChangeAspect="1"/>
          </p:cNvPicPr>
          <p:nvPr/>
        </p:nvPicPr>
        <p:blipFill>
          <a:blip r:embed="rId2"/>
          <a:srcRect/>
          <a:stretch>
            <a:fillRect/>
          </a:stretch>
        </p:blipFill>
        <p:spPr bwMode="auto">
          <a:xfrm>
            <a:off x="819150" y="1771650"/>
            <a:ext cx="2857500" cy="2352675"/>
          </a:xfrm>
          <a:prstGeom prst="ellipse">
            <a:avLst/>
          </a:prstGeom>
          <a:ln>
            <a:noFill/>
          </a:ln>
          <a:effectLst>
            <a:softEdge rad="112500"/>
          </a:effectLst>
        </p:spPr>
      </p:pic>
      <p:pic>
        <p:nvPicPr>
          <p:cNvPr id="167940" name="Picture 3"/>
          <p:cNvPicPr>
            <a:picLocks noChangeAspect="1"/>
          </p:cNvPicPr>
          <p:nvPr/>
        </p:nvPicPr>
        <p:blipFill>
          <a:blip r:embed="rId3"/>
          <a:srcRect/>
          <a:stretch>
            <a:fillRect/>
          </a:stretch>
        </p:blipFill>
        <p:spPr bwMode="auto">
          <a:xfrm>
            <a:off x="4985659" y="1143000"/>
            <a:ext cx="2143125" cy="1609725"/>
          </a:xfrm>
          <a:prstGeom prst="ellipse">
            <a:avLst/>
          </a:prstGeom>
          <a:ln>
            <a:noFill/>
          </a:ln>
          <a:effectLst>
            <a:softEdge rad="112500"/>
          </a:effectLst>
        </p:spPr>
      </p:pic>
      <p:pic>
        <p:nvPicPr>
          <p:cNvPr id="167941" name="Picture 4"/>
          <p:cNvPicPr>
            <a:picLocks noChangeAspect="1"/>
          </p:cNvPicPr>
          <p:nvPr/>
        </p:nvPicPr>
        <p:blipFill>
          <a:blip r:embed="rId4"/>
          <a:srcRect/>
          <a:stretch>
            <a:fillRect/>
          </a:stretch>
        </p:blipFill>
        <p:spPr bwMode="auto">
          <a:xfrm>
            <a:off x="5736771" y="2571750"/>
            <a:ext cx="3048000" cy="1889125"/>
          </a:xfrm>
          <a:prstGeom prst="ellipse">
            <a:avLst/>
          </a:prstGeom>
          <a:ln>
            <a:noFill/>
          </a:ln>
          <a:effectLst>
            <a:softEdge rad="112500"/>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2"/>
          <a:srcRect l="29630" t="22211"/>
          <a:stretch>
            <a:fillRect/>
          </a:stretch>
        </p:blipFill>
        <p:spPr bwMode="auto">
          <a:xfrm>
            <a:off x="6539593" y="2652015"/>
            <a:ext cx="2160814" cy="1882183"/>
          </a:xfrm>
          <a:prstGeom prst="ellipse">
            <a:avLst/>
          </a:prstGeom>
          <a:ln>
            <a:noFill/>
          </a:ln>
          <a:effectLst>
            <a:softEdge rad="112500"/>
          </a:effectLst>
        </p:spPr>
      </p:pic>
      <p:sp>
        <p:nvSpPr>
          <p:cNvPr id="74754" name="Text Box 2"/>
          <p:cNvSpPr txBox="1">
            <a:spLocks noChangeArrowheads="1"/>
          </p:cNvSpPr>
          <p:nvPr/>
        </p:nvSpPr>
        <p:spPr bwMode="auto">
          <a:xfrm>
            <a:off x="865414" y="926604"/>
            <a:ext cx="7413172" cy="189706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Font typeface="CommonBullets" pitchFamily="34" charset="2"/>
              <a:buNone/>
              <a:defRPr/>
            </a:pPr>
            <a:r>
              <a:rPr lang="en-US" altLang="en-US" sz="4400" dirty="0">
                <a:solidFill>
                  <a:schemeClr val="accent1">
                    <a:lumMod val="75000"/>
                  </a:schemeClr>
                </a:solidFill>
                <a:latin typeface="+mn-lt"/>
                <a:ea typeface="ＭＳ Ｐゴシック" charset="0"/>
                <a:cs typeface="+mn-cs"/>
              </a:rPr>
              <a:t>Drugs that can cause hallucinations  </a:t>
            </a:r>
          </a:p>
          <a:p>
            <a:pPr>
              <a:buFont typeface="CommonBullets" pitchFamily="34" charset="2"/>
              <a:buNone/>
              <a:defRPr/>
            </a:pPr>
            <a:endParaRPr lang="en-US" altLang="en-US" sz="4400" dirty="0">
              <a:solidFill>
                <a:srgbClr val="0070C0"/>
              </a:solidFill>
              <a:latin typeface="+mn-lt"/>
              <a:ea typeface="ＭＳ Ｐゴシック" charset="0"/>
              <a:cs typeface="+mn-cs"/>
            </a:endParaRPr>
          </a:p>
          <a:p>
            <a:pPr>
              <a:buFont typeface="CommonBullets" pitchFamily="34" charset="2"/>
              <a:buNone/>
              <a:defRPr/>
            </a:pPr>
            <a:r>
              <a:rPr lang="en-US" altLang="en-US" sz="4400" dirty="0">
                <a:solidFill>
                  <a:schemeClr val="accent1">
                    <a:lumMod val="75000"/>
                  </a:schemeClr>
                </a:solidFill>
                <a:latin typeface="+mn-lt"/>
                <a:ea typeface="ＭＳ Ｐゴシック" charset="0"/>
                <a:cs typeface="+mn-cs"/>
              </a:rPr>
              <a:t>The user may perceive things differently from the way they actually are</a:t>
            </a:r>
          </a:p>
        </p:txBody>
      </p:sp>
      <p:sp>
        <p:nvSpPr>
          <p:cNvPr id="74755" name="Text Box 3"/>
          <p:cNvSpPr txBox="1">
            <a:spLocks noChangeArrowheads="1"/>
          </p:cNvSpPr>
          <p:nvPr/>
        </p:nvSpPr>
        <p:spPr bwMode="auto">
          <a:xfrm>
            <a:off x="2728240" y="157163"/>
            <a:ext cx="3450305" cy="769441"/>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sz="4400" b="1" baseline="0" dirty="0">
                <a:solidFill>
                  <a:srgbClr val="002060"/>
                </a:solidFill>
                <a:latin typeface="+mn-lt"/>
                <a:ea typeface="ＭＳ Ｐゴシック" charset="0"/>
                <a:cs typeface="+mn-cs"/>
              </a:rPr>
              <a:t>Hallucinogens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25438" y="214558"/>
            <a:ext cx="8051800" cy="438150"/>
          </a:xfrm>
        </p:spPr>
        <p:txBody>
          <a:bodyPr rtlCol="0">
            <a:noAutofit/>
          </a:bodyPr>
          <a:lstStyle/>
          <a:p>
            <a:pPr defTabSz="685783" eaLnBrk="1" fontAlgn="auto" hangingPunct="1">
              <a:spcAft>
                <a:spcPts val="0"/>
              </a:spcAft>
              <a:defRPr/>
            </a:pPr>
            <a:r>
              <a:rPr lang="en-US" altLang="en-US" sz="4000" dirty="0">
                <a:solidFill>
                  <a:srgbClr val="002060"/>
                </a:solidFill>
              </a:rPr>
              <a:t>Hallucinogens</a:t>
            </a:r>
          </a:p>
        </p:txBody>
      </p:sp>
      <p:sp>
        <p:nvSpPr>
          <p:cNvPr id="6" name="Content Placeholder 1"/>
          <p:cNvSpPr>
            <a:spLocks noGrp="1"/>
          </p:cNvSpPr>
          <p:nvPr>
            <p:ph idx="1"/>
          </p:nvPr>
        </p:nvSpPr>
        <p:spPr>
          <a:xfrm>
            <a:off x="352425" y="1106978"/>
            <a:ext cx="8024813" cy="2830512"/>
          </a:xfrm>
        </p:spPr>
        <p:txBody>
          <a:bodyPr/>
          <a:lstStyle/>
          <a:p>
            <a:pPr marL="457200" indent="-457200" eaLnBrk="1" hangingPunct="1">
              <a:spcBef>
                <a:spcPts val="1200"/>
              </a:spcBef>
              <a:buFontTx/>
              <a:buChar char="•"/>
            </a:pPr>
            <a:r>
              <a:rPr lang="en-US" altLang="en-US" sz="2800" dirty="0">
                <a:solidFill>
                  <a:schemeClr val="accent1">
                    <a:lumMod val="75000"/>
                  </a:schemeClr>
                </a:solidFill>
              </a:rPr>
              <a:t>Peyote</a:t>
            </a:r>
          </a:p>
          <a:p>
            <a:pPr marL="457200" indent="-457200" eaLnBrk="1" hangingPunct="1">
              <a:spcBef>
                <a:spcPts val="1200"/>
              </a:spcBef>
              <a:buFontTx/>
              <a:buChar char="•"/>
            </a:pPr>
            <a:r>
              <a:rPr lang="en-US" altLang="en-US" sz="2800" dirty="0">
                <a:solidFill>
                  <a:schemeClr val="accent1">
                    <a:lumMod val="75000"/>
                  </a:schemeClr>
                </a:solidFill>
              </a:rPr>
              <a:t>Salvia Divinorum</a:t>
            </a:r>
          </a:p>
          <a:p>
            <a:pPr marL="457200" indent="-457200" eaLnBrk="1" hangingPunct="1">
              <a:spcBef>
                <a:spcPts val="1200"/>
              </a:spcBef>
              <a:buFontTx/>
              <a:buChar char="•"/>
            </a:pPr>
            <a:r>
              <a:rPr lang="en-US" altLang="en-US" sz="2800" dirty="0">
                <a:solidFill>
                  <a:schemeClr val="accent1">
                    <a:lumMod val="75000"/>
                  </a:schemeClr>
                </a:solidFill>
              </a:rPr>
              <a:t>LSD</a:t>
            </a:r>
          </a:p>
          <a:p>
            <a:pPr marL="457200" indent="-457200" eaLnBrk="1" hangingPunct="1">
              <a:spcBef>
                <a:spcPts val="1200"/>
              </a:spcBef>
              <a:buFontTx/>
              <a:buChar char="•"/>
            </a:pPr>
            <a:r>
              <a:rPr lang="en-US" altLang="en-US" sz="2800" dirty="0">
                <a:solidFill>
                  <a:schemeClr val="accent1">
                    <a:lumMod val="75000"/>
                  </a:schemeClr>
                </a:solidFill>
              </a:rPr>
              <a:t>MDMA (Ecstasy)</a:t>
            </a:r>
          </a:p>
        </p:txBody>
      </p:sp>
      <p:pic>
        <p:nvPicPr>
          <p:cNvPr id="8" name="Picture 6" descr="peyote"/>
          <p:cNvPicPr>
            <a:picLocks noChangeAspect="1" noChangeArrowheads="1"/>
          </p:cNvPicPr>
          <p:nvPr/>
        </p:nvPicPr>
        <p:blipFill>
          <a:blip r:embed="rId3"/>
          <a:srcRect l="4114" t="4808" r="2531"/>
          <a:stretch>
            <a:fillRect/>
          </a:stretch>
        </p:blipFill>
        <p:spPr bwMode="auto">
          <a:xfrm>
            <a:off x="4433888" y="2713038"/>
            <a:ext cx="3406775" cy="1714500"/>
          </a:xfrm>
          <a:prstGeom prst="ellipse">
            <a:avLst/>
          </a:prstGeom>
          <a:ln>
            <a:noFill/>
          </a:ln>
          <a:effectLst>
            <a:softEdge rad="112500"/>
          </a:effectLst>
        </p:spPr>
      </p:pic>
      <p:pic>
        <p:nvPicPr>
          <p:cNvPr id="1052" name="Picture 13" descr="elated image"/>
          <p:cNvPicPr>
            <a:picLocks noChangeAspect="1" noChangeArrowheads="1"/>
          </p:cNvPicPr>
          <p:nvPr/>
        </p:nvPicPr>
        <p:blipFill>
          <a:blip r:embed="rId4"/>
          <a:srcRect l="22800" r="18800"/>
          <a:stretch>
            <a:fillRect/>
          </a:stretch>
        </p:blipFill>
        <p:spPr bwMode="auto">
          <a:xfrm>
            <a:off x="6613525" y="198438"/>
            <a:ext cx="1957388" cy="2514600"/>
          </a:xfrm>
          <a:prstGeom prst="ellipse">
            <a:avLst/>
          </a:prstGeom>
          <a:ln>
            <a:noFill/>
          </a:ln>
          <a:effectLst>
            <a:softEdge rad="112500"/>
          </a:effectLst>
        </p:spPr>
      </p:pic>
      <p:pic>
        <p:nvPicPr>
          <p:cNvPr id="1053" name="Picture 15" descr="mage result for lsd"/>
          <p:cNvPicPr>
            <a:picLocks noChangeAspect="1" noChangeArrowheads="1"/>
          </p:cNvPicPr>
          <p:nvPr/>
        </p:nvPicPr>
        <p:blipFill>
          <a:blip r:embed="rId5"/>
          <a:srcRect r="46321"/>
          <a:stretch>
            <a:fillRect/>
          </a:stretch>
        </p:blipFill>
        <p:spPr bwMode="auto">
          <a:xfrm>
            <a:off x="4064454" y="671209"/>
            <a:ext cx="1906588" cy="185102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923471" y="90245"/>
            <a:ext cx="74676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b="1" baseline="0" dirty="0">
                <a:solidFill>
                  <a:srgbClr val="002060"/>
                </a:solidFill>
                <a:latin typeface="+mn-lt"/>
                <a:ea typeface="ＭＳ Ｐゴシック" charset="0"/>
                <a:cs typeface="+mn-cs"/>
              </a:rPr>
              <a:t>General Impairment Indicators</a:t>
            </a:r>
          </a:p>
        </p:txBody>
      </p:sp>
      <p:sp>
        <p:nvSpPr>
          <p:cNvPr id="173060" name="Content Placeholder 2"/>
          <p:cNvSpPr>
            <a:spLocks noGrp="1"/>
          </p:cNvSpPr>
          <p:nvPr>
            <p:ph sz="half" idx="4294967295"/>
          </p:nvPr>
        </p:nvSpPr>
        <p:spPr>
          <a:xfrm>
            <a:off x="518160" y="1370013"/>
            <a:ext cx="2838450" cy="2917825"/>
          </a:xfrm>
        </p:spPr>
        <p:txBody>
          <a:bodyPr/>
          <a:lstStyle/>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Hallucinations</a:t>
            </a:r>
          </a:p>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Body tremors</a:t>
            </a:r>
          </a:p>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Paranoia</a:t>
            </a:r>
          </a:p>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Uncoordinated</a:t>
            </a:r>
          </a:p>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Nausea</a:t>
            </a:r>
          </a:p>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Disoriented</a:t>
            </a:r>
          </a:p>
          <a:p>
            <a:pPr eaLnBrk="1" hangingPunct="1">
              <a:spcBef>
                <a:spcPct val="15000"/>
              </a:spcBef>
              <a:buClr>
                <a:srgbClr val="0070C0"/>
              </a:buClr>
              <a:buSzPct val="80000"/>
              <a:buFont typeface="Arial" panose="020B0604020202020204" pitchFamily="34" charset="0"/>
              <a:buChar char="•"/>
            </a:pPr>
            <a:r>
              <a:rPr lang="en-US" altLang="en-US" sz="2400" dirty="0">
                <a:solidFill>
                  <a:schemeClr val="accent1">
                    <a:lumMod val="75000"/>
                  </a:schemeClr>
                </a:solidFill>
              </a:rPr>
              <a:t>Dilated pupils</a:t>
            </a:r>
          </a:p>
          <a:p>
            <a:pPr marL="0" indent="0" eaLnBrk="1" hangingPunct="1">
              <a:spcBef>
                <a:spcPct val="15000"/>
              </a:spcBef>
              <a:buClr>
                <a:srgbClr val="FF0000"/>
              </a:buClr>
              <a:buSzPct val="80000"/>
              <a:buFont typeface="Arial" charset="0"/>
              <a:buNone/>
            </a:pPr>
            <a:endParaRPr lang="en-US" altLang="en-US" sz="2000" dirty="0"/>
          </a:p>
          <a:p>
            <a:pPr marL="0" indent="0" eaLnBrk="1" hangingPunct="1">
              <a:buFont typeface="Arial" charset="0"/>
              <a:buNone/>
            </a:pPr>
            <a:endParaRPr lang="en-US" dirty="0"/>
          </a:p>
        </p:txBody>
      </p:sp>
      <p:sp>
        <p:nvSpPr>
          <p:cNvPr id="173061" name="Content Placeholder 4"/>
          <p:cNvSpPr>
            <a:spLocks noGrp="1"/>
          </p:cNvSpPr>
          <p:nvPr>
            <p:ph sz="half" idx="4294967295"/>
          </p:nvPr>
        </p:nvSpPr>
        <p:spPr>
          <a:xfrm>
            <a:off x="3910584" y="1374775"/>
            <a:ext cx="3886200" cy="2919413"/>
          </a:xfrm>
        </p:spPr>
        <p:txBody>
          <a:bodyPr/>
          <a:lstStyle/>
          <a:p>
            <a:pPr eaLnBrk="1" hangingPunct="1">
              <a:spcBef>
                <a:spcPct val="15000"/>
              </a:spcBef>
              <a:buClr>
                <a:srgbClr val="00478A"/>
              </a:buClr>
              <a:buSzPct val="80000"/>
              <a:buFont typeface="Arial" panose="020B0604020202020204" pitchFamily="34" charset="0"/>
              <a:buChar char="•"/>
            </a:pPr>
            <a:r>
              <a:rPr lang="en-US" altLang="en-US" sz="2400" dirty="0">
                <a:solidFill>
                  <a:schemeClr val="accent1">
                    <a:lumMod val="75000"/>
                  </a:schemeClr>
                </a:solidFill>
              </a:rPr>
              <a:t>Perspiring</a:t>
            </a:r>
          </a:p>
          <a:p>
            <a:pPr eaLnBrk="1" hangingPunct="1">
              <a:spcBef>
                <a:spcPct val="15000"/>
              </a:spcBef>
              <a:buClr>
                <a:srgbClr val="00478A"/>
              </a:buClr>
              <a:buSzPct val="80000"/>
              <a:buFont typeface="Arial" panose="020B0604020202020204" pitchFamily="34" charset="0"/>
              <a:buChar char="•"/>
            </a:pPr>
            <a:r>
              <a:rPr lang="en-US" altLang="en-US" sz="2400" dirty="0">
                <a:solidFill>
                  <a:schemeClr val="accent1">
                    <a:lumMod val="75000"/>
                  </a:schemeClr>
                </a:solidFill>
              </a:rPr>
              <a:t>Memory loss</a:t>
            </a:r>
          </a:p>
          <a:p>
            <a:pPr eaLnBrk="1" hangingPunct="1">
              <a:spcBef>
                <a:spcPct val="15000"/>
              </a:spcBef>
              <a:buClr>
                <a:srgbClr val="00478A"/>
              </a:buClr>
              <a:buSzPct val="80000"/>
              <a:buFont typeface="Arial" panose="020B0604020202020204" pitchFamily="34" charset="0"/>
              <a:buChar char="•"/>
            </a:pPr>
            <a:r>
              <a:rPr lang="en-US" altLang="en-US" sz="2400" dirty="0">
                <a:solidFill>
                  <a:schemeClr val="accent1">
                    <a:lumMod val="75000"/>
                  </a:schemeClr>
                </a:solidFill>
              </a:rPr>
              <a:t>Dazed appearance</a:t>
            </a:r>
          </a:p>
          <a:p>
            <a:pPr eaLnBrk="1" hangingPunct="1">
              <a:spcBef>
                <a:spcPct val="15000"/>
              </a:spcBef>
              <a:buClr>
                <a:srgbClr val="00478A"/>
              </a:buClr>
              <a:buSzPct val="80000"/>
              <a:buFont typeface="Arial" panose="020B0604020202020204" pitchFamily="34" charset="0"/>
              <a:buChar char="•"/>
            </a:pPr>
            <a:r>
              <a:rPr lang="en-US" altLang="en-US" sz="2400" dirty="0">
                <a:solidFill>
                  <a:schemeClr val="accent1">
                    <a:lumMod val="75000"/>
                  </a:schemeClr>
                </a:solidFill>
              </a:rPr>
              <a:t>Flashbacks</a:t>
            </a:r>
          </a:p>
          <a:p>
            <a:pPr eaLnBrk="1" hangingPunct="1">
              <a:spcBef>
                <a:spcPct val="15000"/>
              </a:spcBef>
              <a:buClr>
                <a:srgbClr val="00478A"/>
              </a:buClr>
              <a:buSzPct val="80000"/>
              <a:buFont typeface="Arial" panose="020B0604020202020204" pitchFamily="34" charset="0"/>
              <a:buChar char="•"/>
            </a:pPr>
            <a:r>
              <a:rPr lang="en-US" altLang="en-US" sz="2400" dirty="0">
                <a:solidFill>
                  <a:schemeClr val="accent1">
                    <a:lumMod val="75000"/>
                  </a:schemeClr>
                </a:solidFill>
              </a:rPr>
              <a:t>Difficulty with speech</a:t>
            </a:r>
          </a:p>
          <a:p>
            <a:pPr eaLnBrk="1" hangingPunct="1">
              <a:spcBef>
                <a:spcPct val="15000"/>
              </a:spcBef>
              <a:buClr>
                <a:srgbClr val="00478A"/>
              </a:buClr>
              <a:buSzPct val="80000"/>
              <a:buFont typeface="Arial" panose="020B0604020202020204" pitchFamily="34" charset="0"/>
              <a:buChar char="•"/>
            </a:pPr>
            <a:r>
              <a:rPr lang="en-US" altLang="en-US" sz="2400" dirty="0">
                <a:solidFill>
                  <a:schemeClr val="accent1">
                    <a:lumMod val="75000"/>
                  </a:schemeClr>
                </a:solidFill>
              </a:rPr>
              <a:t>Synesthesia (Transposition of senses)</a:t>
            </a:r>
          </a:p>
        </p:txBody>
      </p:sp>
      <p:pic>
        <p:nvPicPr>
          <p:cNvPr id="173062" name="Picture 7"/>
          <p:cNvPicPr>
            <a:picLocks noChangeAspect="1"/>
          </p:cNvPicPr>
          <p:nvPr/>
        </p:nvPicPr>
        <p:blipFill>
          <a:blip r:embed="rId2"/>
          <a:srcRect l="12207" r="14551"/>
          <a:stretch>
            <a:fillRect/>
          </a:stretch>
        </p:blipFill>
        <p:spPr bwMode="auto">
          <a:xfrm>
            <a:off x="6789758" y="1114425"/>
            <a:ext cx="2014052" cy="1833627"/>
          </a:xfrm>
          <a:prstGeom prst="ellipse">
            <a:avLst/>
          </a:prstGeom>
          <a:ln>
            <a:noFill/>
          </a:ln>
          <a:effectLst>
            <a:softEdge rad="112500"/>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A221E-0397-E089-7721-E65E968CA293}"/>
              </a:ext>
            </a:extLst>
          </p:cNvPr>
          <p:cNvSpPr txBox="1"/>
          <p:nvPr/>
        </p:nvSpPr>
        <p:spPr>
          <a:xfrm>
            <a:off x="2228121" y="0"/>
            <a:ext cx="4192751" cy="707886"/>
          </a:xfrm>
          <a:prstGeom prst="rect">
            <a:avLst/>
          </a:prstGeom>
          <a:noFill/>
        </p:spPr>
        <p:txBody>
          <a:bodyPr wrap="none" rtlCol="0">
            <a:spAutoFit/>
          </a:bodyPr>
          <a:lstStyle/>
          <a:p>
            <a:r>
              <a:rPr lang="en-US" sz="6000" b="1" dirty="0">
                <a:solidFill>
                  <a:srgbClr val="002060"/>
                </a:solidFill>
                <a:latin typeface="+mn-lt"/>
                <a:cs typeface="Arial" panose="020B0604020202020204" pitchFamily="34" charset="0"/>
              </a:rPr>
              <a:t>MDMA – “Ecstasy”</a:t>
            </a:r>
          </a:p>
        </p:txBody>
      </p:sp>
      <p:pic>
        <p:nvPicPr>
          <p:cNvPr id="5" name="Picture 4">
            <a:extLst>
              <a:ext uri="{FF2B5EF4-FFF2-40B4-BE49-F238E27FC236}">
                <a16:creationId xmlns:a16="http://schemas.microsoft.com/office/drawing/2014/main" id="{5D783577-5466-4580-7777-17364796CEA4}"/>
              </a:ext>
            </a:extLst>
          </p:cNvPr>
          <p:cNvPicPr>
            <a:picLocks noChangeAspect="1"/>
          </p:cNvPicPr>
          <p:nvPr/>
        </p:nvPicPr>
        <p:blipFill rotWithShape="1">
          <a:blip r:embed="rId2"/>
          <a:srcRect l="7198" t="5926" r="10013" b="20072"/>
          <a:stretch/>
        </p:blipFill>
        <p:spPr>
          <a:xfrm>
            <a:off x="1538968" y="782815"/>
            <a:ext cx="6245678" cy="2866622"/>
          </a:xfrm>
          <a:prstGeom prst="rect">
            <a:avLst/>
          </a:prstGeom>
        </p:spPr>
      </p:pic>
      <p:sp>
        <p:nvSpPr>
          <p:cNvPr id="7" name="TextBox 6">
            <a:extLst>
              <a:ext uri="{FF2B5EF4-FFF2-40B4-BE49-F238E27FC236}">
                <a16:creationId xmlns:a16="http://schemas.microsoft.com/office/drawing/2014/main" id="{AEC061D1-5387-A933-7B38-FBD518591B78}"/>
              </a:ext>
            </a:extLst>
          </p:cNvPr>
          <p:cNvSpPr txBox="1"/>
          <p:nvPr/>
        </p:nvSpPr>
        <p:spPr>
          <a:xfrm>
            <a:off x="1116389" y="3724366"/>
            <a:ext cx="6547883" cy="913070"/>
          </a:xfrm>
          <a:prstGeom prst="rect">
            <a:avLst/>
          </a:prstGeom>
          <a:noFill/>
        </p:spPr>
        <p:txBody>
          <a:bodyPr wrap="none" rtlCol="0">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3"/>
              </a:rPr>
              <a:t>www.youtube.com/watch?v=jEAr7ThsYew</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9890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18457" y="211138"/>
            <a:ext cx="7886700" cy="993775"/>
          </a:xfrm>
        </p:spPr>
        <p:txBody>
          <a:bodyPr rtlCol="0">
            <a:noAutofit/>
          </a:bodyPr>
          <a:lstStyle/>
          <a:p>
            <a:pPr defTabSz="685783" eaLnBrk="1" fontAlgn="auto" hangingPunct="1">
              <a:spcAft>
                <a:spcPts val="0"/>
              </a:spcAft>
              <a:defRPr/>
            </a:pPr>
            <a:r>
              <a:rPr lang="en-US" altLang="en-US" sz="4000" dirty="0">
                <a:solidFill>
                  <a:srgbClr val="00478A"/>
                </a:solidFill>
                <a:latin typeface="+mn-lt"/>
              </a:rPr>
              <a:t>Conditions That May Mimic Hallucinogen Symptoms</a:t>
            </a:r>
          </a:p>
        </p:txBody>
      </p:sp>
      <p:sp>
        <p:nvSpPr>
          <p:cNvPr id="60419" name="Rectangle 3"/>
          <p:cNvSpPr>
            <a:spLocks noGrp="1" noChangeArrowheads="1"/>
          </p:cNvSpPr>
          <p:nvPr>
            <p:ph idx="1"/>
          </p:nvPr>
        </p:nvSpPr>
        <p:spPr>
          <a:xfrm>
            <a:off x="1036864" y="1745569"/>
            <a:ext cx="7886700" cy="2914650"/>
          </a:xfrm>
        </p:spPr>
        <p:txBody>
          <a:bodyPr/>
          <a:lstStyle/>
          <a:p>
            <a:pPr marL="0" indent="0" eaLnBrk="1" hangingPunct="1">
              <a:buClr>
                <a:srgbClr val="FF0000"/>
              </a:buClr>
              <a:buFont typeface="Arial" charset="0"/>
              <a:buNone/>
            </a:pPr>
            <a:r>
              <a:rPr lang="en-US" altLang="en-US" sz="2700" dirty="0">
                <a:solidFill>
                  <a:schemeClr val="accent1">
                    <a:lumMod val="75000"/>
                  </a:schemeClr>
                </a:solidFill>
              </a:rPr>
              <a:t>- High fever</a:t>
            </a:r>
          </a:p>
          <a:p>
            <a:pPr marL="0" indent="0" eaLnBrk="1" hangingPunct="1">
              <a:buClr>
                <a:srgbClr val="FF0000"/>
              </a:buClr>
              <a:buFont typeface="Arial" charset="0"/>
              <a:buNone/>
            </a:pPr>
            <a:r>
              <a:rPr lang="en-US" altLang="en-US" sz="2700" dirty="0">
                <a:solidFill>
                  <a:schemeClr val="accent1">
                    <a:lumMod val="75000"/>
                  </a:schemeClr>
                </a:solidFill>
              </a:rPr>
              <a:t>- Mental illness</a:t>
            </a:r>
          </a:p>
        </p:txBody>
      </p:sp>
      <p:pic>
        <p:nvPicPr>
          <p:cNvPr id="3" name="Picture 2" descr="A picture containing person, looking, wearing, man&#10;&#10;Description automatically generated">
            <a:extLst>
              <a:ext uri="{FF2B5EF4-FFF2-40B4-BE49-F238E27FC236}">
                <a16:creationId xmlns:a16="http://schemas.microsoft.com/office/drawing/2014/main" id="{88C8126B-695D-4507-8E73-99AEE898D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907" y="1549627"/>
            <a:ext cx="3191267" cy="2123643"/>
          </a:xfrm>
          <a:prstGeom prst="ellipse">
            <a:avLst/>
          </a:prstGeom>
          <a:ln>
            <a:noFill/>
          </a:ln>
          <a:effectLst>
            <a:softEdge rad="112500"/>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00172" y="1465392"/>
            <a:ext cx="7862717" cy="289310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marL="569913" indent="-569913" eaLnBrk="0" hangingPunct="0">
              <a:defRPr>
                <a:solidFill>
                  <a:schemeClr val="tx1"/>
                </a:solidFill>
                <a:latin typeface="Arial" panose="020B0604020202020204" pitchFamily="34" charset="0"/>
              </a:defRPr>
            </a:lvl1pPr>
            <a:lvl2pPr marL="684213"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25000"/>
              </a:spcBef>
              <a:buClr>
                <a:srgbClr val="FF0000"/>
              </a:buClr>
              <a:buSzPct val="80000"/>
              <a:defRPr/>
            </a:pPr>
            <a:r>
              <a:rPr lang="en-US" altLang="en-US" sz="2800" baseline="0" dirty="0">
                <a:solidFill>
                  <a:schemeClr val="accent1">
                    <a:lumMod val="75000"/>
                  </a:schemeClr>
                </a:solidFill>
                <a:latin typeface="+mn-lt"/>
                <a:ea typeface="ＭＳ Ｐゴシック" charset="0"/>
                <a:cs typeface="+mn-cs"/>
              </a:rPr>
              <a:t>The most common danger of an overdose on a hallucinogen is an intense bad trip, which can result in severe and sometimes permanent psychosis. </a:t>
            </a:r>
          </a:p>
          <a:p>
            <a:pPr marL="0" indent="0">
              <a:spcBef>
                <a:spcPct val="25000"/>
              </a:spcBef>
              <a:buClr>
                <a:srgbClr val="FF0000"/>
              </a:buClr>
              <a:buSzPct val="80000"/>
              <a:defRPr/>
            </a:pPr>
            <a:r>
              <a:rPr lang="en-US" altLang="en-US" sz="2800" baseline="0" dirty="0">
                <a:solidFill>
                  <a:schemeClr val="accent1">
                    <a:lumMod val="75000"/>
                  </a:schemeClr>
                </a:solidFill>
                <a:latin typeface="+mn-lt"/>
                <a:ea typeface="ＭＳ Ｐゴシック" charset="0"/>
                <a:cs typeface="+mn-cs"/>
              </a:rPr>
              <a:t>  </a:t>
            </a:r>
          </a:p>
          <a:p>
            <a:pPr marL="0" indent="0">
              <a:spcBef>
                <a:spcPct val="25000"/>
              </a:spcBef>
              <a:buClr>
                <a:srgbClr val="FF0000"/>
              </a:buClr>
              <a:buSzPct val="80000"/>
              <a:defRPr/>
            </a:pPr>
            <a:r>
              <a:rPr lang="en-US" altLang="en-US" sz="2800" baseline="0" dirty="0">
                <a:solidFill>
                  <a:schemeClr val="accent1">
                    <a:lumMod val="75000"/>
                  </a:schemeClr>
                </a:solidFill>
                <a:latin typeface="+mn-lt"/>
                <a:ea typeface="ＭＳ Ｐゴシック" charset="0"/>
                <a:cs typeface="+mn-cs"/>
              </a:rPr>
              <a:t>Accidental death or suicide may also result from an intense trip.</a:t>
            </a:r>
            <a:endParaRPr lang="en-US" altLang="en-US" sz="2800" dirty="0">
              <a:solidFill>
                <a:schemeClr val="accent1">
                  <a:lumMod val="75000"/>
                </a:schemeClr>
              </a:solidFill>
              <a:latin typeface="+mn-lt"/>
              <a:ea typeface="ＭＳ Ｐゴシック" charset="0"/>
              <a:cs typeface="+mn-cs"/>
            </a:endParaRPr>
          </a:p>
        </p:txBody>
      </p:sp>
      <p:sp>
        <p:nvSpPr>
          <p:cNvPr id="61443" name="Text Box 3"/>
          <p:cNvSpPr txBox="1">
            <a:spLocks noChangeArrowheads="1"/>
          </p:cNvSpPr>
          <p:nvPr/>
        </p:nvSpPr>
        <p:spPr bwMode="auto">
          <a:xfrm>
            <a:off x="700172" y="123288"/>
            <a:ext cx="8158163" cy="1323439"/>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b="1" baseline="0" dirty="0">
                <a:solidFill>
                  <a:srgbClr val="002060"/>
                </a:solidFill>
                <a:latin typeface="+mn-lt"/>
                <a:ea typeface="ＭＳ Ｐゴシック" charset="0"/>
                <a:cs typeface="+mn-cs"/>
              </a:rPr>
              <a:t>Possible Hallucinogen Overdose Symptoms</a:t>
            </a:r>
          </a:p>
        </p:txBody>
      </p:sp>
    </p:spTree>
    <p:extLst>
      <p:ext uri="{BB962C8B-B14F-4D97-AF65-F5344CB8AC3E}">
        <p14:creationId xmlns:p14="http://schemas.microsoft.com/office/powerpoint/2010/main" val="1845522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81200" y="112713"/>
            <a:ext cx="5486400" cy="769441"/>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sz="4400" b="1" baseline="0" dirty="0">
                <a:solidFill>
                  <a:srgbClr val="002060"/>
                </a:solidFill>
                <a:latin typeface="+mn-lt"/>
                <a:ea typeface="ＭＳ Ｐゴシック" charset="0"/>
                <a:cs typeface="+mn-cs"/>
              </a:rPr>
              <a:t>Methods of Ingestion</a:t>
            </a:r>
          </a:p>
        </p:txBody>
      </p:sp>
      <p:sp>
        <p:nvSpPr>
          <p:cNvPr id="175107" name="Text Box 6"/>
          <p:cNvSpPr txBox="1">
            <a:spLocks noChangeArrowheads="1"/>
          </p:cNvSpPr>
          <p:nvPr/>
        </p:nvSpPr>
        <p:spPr bwMode="auto">
          <a:xfrm>
            <a:off x="1943100" y="2247900"/>
            <a:ext cx="1314450" cy="379591"/>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Oral</a:t>
            </a:r>
          </a:p>
        </p:txBody>
      </p:sp>
      <p:grpSp>
        <p:nvGrpSpPr>
          <p:cNvPr id="62471" name="Group 7"/>
          <p:cNvGrpSpPr>
            <a:grpSpLocks/>
          </p:cNvGrpSpPr>
          <p:nvPr/>
        </p:nvGrpSpPr>
        <p:grpSpPr bwMode="auto">
          <a:xfrm>
            <a:off x="4757738" y="550863"/>
            <a:ext cx="3913187" cy="2033874"/>
            <a:chOff x="2640" y="965"/>
            <a:chExt cx="3287" cy="1709"/>
          </a:xfrm>
        </p:grpSpPr>
        <p:sp>
          <p:nvSpPr>
            <p:cNvPr id="3" name="Rectangle 10"/>
            <p:cNvSpPr>
              <a:spLocks noChangeArrowheads="1"/>
            </p:cNvSpPr>
            <p:nvPr/>
          </p:nvSpPr>
          <p:spPr bwMode="auto">
            <a:xfrm>
              <a:off x="2640" y="965"/>
              <a:ext cx="973" cy="239"/>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a:defRPr/>
              </a:pPr>
              <a:endParaRPr lang="en-US" altLang="en-US" sz="2400" dirty="0">
                <a:ea typeface="ＭＳ Ｐゴシック" charset="0"/>
                <a:cs typeface="+mn-cs"/>
              </a:endParaRPr>
            </a:p>
          </p:txBody>
        </p:sp>
        <p:sp>
          <p:nvSpPr>
            <p:cNvPr id="175118" name="Text Box 11"/>
            <p:cNvSpPr txBox="1">
              <a:spLocks noChangeArrowheads="1"/>
            </p:cNvSpPr>
            <p:nvPr/>
          </p:nvSpPr>
          <p:spPr bwMode="auto">
            <a:xfrm>
              <a:off x="4711" y="2355"/>
              <a:ext cx="1216" cy="319"/>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Smoking</a:t>
              </a:r>
            </a:p>
          </p:txBody>
        </p:sp>
      </p:grpSp>
      <p:sp>
        <p:nvSpPr>
          <p:cNvPr id="175109" name="Text Box 41"/>
          <p:cNvSpPr txBox="1">
            <a:spLocks noChangeArrowheads="1"/>
          </p:cNvSpPr>
          <p:nvPr/>
        </p:nvSpPr>
        <p:spPr bwMode="auto">
          <a:xfrm>
            <a:off x="1785124" y="3987972"/>
            <a:ext cx="1314450" cy="381000"/>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Snorting</a:t>
            </a:r>
          </a:p>
        </p:txBody>
      </p:sp>
      <p:sp>
        <p:nvSpPr>
          <p:cNvPr id="175110" name="Text Box 44"/>
          <p:cNvSpPr txBox="1">
            <a:spLocks noChangeArrowheads="1"/>
          </p:cNvSpPr>
          <p:nvPr/>
        </p:nvSpPr>
        <p:spPr bwMode="auto">
          <a:xfrm>
            <a:off x="7418388" y="4260850"/>
            <a:ext cx="1714500" cy="381000"/>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Injecting</a:t>
            </a:r>
          </a:p>
        </p:txBody>
      </p:sp>
      <p:pic>
        <p:nvPicPr>
          <p:cNvPr id="175111" name="Picture 6"/>
          <p:cNvPicPr>
            <a:picLocks noChangeAspect="1"/>
          </p:cNvPicPr>
          <p:nvPr/>
        </p:nvPicPr>
        <p:blipFill>
          <a:blip r:embed="rId2"/>
          <a:srcRect/>
          <a:stretch>
            <a:fillRect/>
          </a:stretch>
        </p:blipFill>
        <p:spPr bwMode="auto">
          <a:xfrm>
            <a:off x="7010400" y="990494"/>
            <a:ext cx="1779588" cy="1335088"/>
          </a:xfrm>
          <a:prstGeom prst="ellipse">
            <a:avLst/>
          </a:prstGeom>
          <a:ln>
            <a:noFill/>
          </a:ln>
          <a:effectLst>
            <a:softEdge rad="112500"/>
          </a:effectLst>
        </p:spPr>
      </p:pic>
      <p:sp>
        <p:nvSpPr>
          <p:cNvPr id="175114" name="Text Box 41"/>
          <p:cNvSpPr txBox="1">
            <a:spLocks noChangeArrowheads="1"/>
          </p:cNvSpPr>
          <p:nvPr/>
        </p:nvSpPr>
        <p:spPr bwMode="auto">
          <a:xfrm>
            <a:off x="4060432" y="3115514"/>
            <a:ext cx="1774825" cy="379413"/>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Transdermal</a:t>
            </a:r>
          </a:p>
        </p:txBody>
      </p:sp>
      <p:pic>
        <p:nvPicPr>
          <p:cNvPr id="175115" name="Picture 1"/>
          <p:cNvPicPr>
            <a:picLocks noChangeAspect="1"/>
          </p:cNvPicPr>
          <p:nvPr/>
        </p:nvPicPr>
        <p:blipFill>
          <a:blip r:embed="rId3"/>
          <a:srcRect/>
          <a:stretch>
            <a:fillRect/>
          </a:stretch>
        </p:blipFill>
        <p:spPr bwMode="auto">
          <a:xfrm>
            <a:off x="4108884" y="1765378"/>
            <a:ext cx="1619250" cy="1409700"/>
          </a:xfrm>
          <a:prstGeom prst="ellipse">
            <a:avLst/>
          </a:prstGeom>
          <a:ln>
            <a:noFill/>
          </a:ln>
          <a:effectLst>
            <a:softEdge rad="112500"/>
          </a:effectLst>
        </p:spPr>
      </p:pic>
      <p:pic>
        <p:nvPicPr>
          <p:cNvPr id="175116" name="Picture 4"/>
          <p:cNvPicPr>
            <a:picLocks noChangeAspect="1"/>
          </p:cNvPicPr>
          <p:nvPr/>
        </p:nvPicPr>
        <p:blipFill>
          <a:blip r:embed="rId4"/>
          <a:srcRect l="19795" r="17705"/>
          <a:stretch>
            <a:fillRect/>
          </a:stretch>
        </p:blipFill>
        <p:spPr bwMode="auto">
          <a:xfrm>
            <a:off x="1497700" y="990494"/>
            <a:ext cx="1428064" cy="1420334"/>
          </a:xfrm>
          <a:prstGeom prst="ellipse">
            <a:avLst/>
          </a:prstGeom>
          <a:ln>
            <a:noFill/>
          </a:ln>
          <a:effectLst>
            <a:softEdge rad="112500"/>
          </a:effectLst>
        </p:spPr>
      </p:pic>
      <p:pic>
        <p:nvPicPr>
          <p:cNvPr id="16" name="Picture 3" descr="Image result for adult snorting drug">
            <a:hlinkClick r:id="rId5"/>
            <a:extLst>
              <a:ext uri="{FF2B5EF4-FFF2-40B4-BE49-F238E27FC236}">
                <a16:creationId xmlns:a16="http://schemas.microsoft.com/office/drawing/2014/main" id="{D497AAC3-4F41-4151-B6BA-E0D7F9C692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67" b="6667"/>
          <a:stretch/>
        </p:blipFill>
        <p:spPr bwMode="auto">
          <a:xfrm>
            <a:off x="1497700" y="2865933"/>
            <a:ext cx="1622108" cy="11887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4146" name="Picture 2" descr="Image result for injecting drugs">
            <a:hlinkClick r:id="rId7"/>
            <a:extLst>
              <a:ext uri="{FF2B5EF4-FFF2-40B4-BE49-F238E27FC236}">
                <a16:creationId xmlns:a16="http://schemas.microsoft.com/office/drawing/2014/main" id="{99475181-C229-4FE4-92E5-F5110FD06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3322" y="2922919"/>
            <a:ext cx="1423617" cy="14236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711779" y="157843"/>
            <a:ext cx="8226425" cy="857250"/>
          </a:xfrm>
        </p:spPr>
        <p:txBody>
          <a:bodyPr rtlCol="0">
            <a:normAutofit/>
          </a:bodyPr>
          <a:lstStyle/>
          <a:p>
            <a:pPr defTabSz="685783" eaLnBrk="1" fontAlgn="auto" hangingPunct="1">
              <a:spcAft>
                <a:spcPts val="0"/>
              </a:spcAft>
              <a:defRPr/>
            </a:pPr>
            <a:r>
              <a:rPr lang="en-US" altLang="en-US" sz="4400" dirty="0">
                <a:solidFill>
                  <a:srgbClr val="002060"/>
                </a:solidFill>
                <a:latin typeface="+mn-lt"/>
              </a:rPr>
              <a:t>Duration of Effects </a:t>
            </a:r>
            <a:endParaRPr lang="en-US" altLang="en-US" sz="4400" dirty="0">
              <a:solidFill>
                <a:srgbClr val="002060"/>
              </a:solidFill>
            </a:endParaRPr>
          </a:p>
        </p:txBody>
      </p:sp>
      <p:sp>
        <p:nvSpPr>
          <p:cNvPr id="71683" name="Rectangle 3"/>
          <p:cNvSpPr>
            <a:spLocks noGrp="1" noChangeArrowheads="1"/>
          </p:cNvSpPr>
          <p:nvPr>
            <p:ph type="body" sz="half" idx="1"/>
          </p:nvPr>
        </p:nvSpPr>
        <p:spPr>
          <a:xfrm>
            <a:off x="1260994" y="1219200"/>
            <a:ext cx="6352591" cy="3373437"/>
          </a:xfrm>
        </p:spPr>
        <p:txBody>
          <a:bodyPr rtlCol="0">
            <a:normAutofit/>
          </a:bodyPr>
          <a:lstStyle/>
          <a:p>
            <a:pPr marL="0" indent="0" defTabSz="685783" eaLnBrk="1" fontAlgn="auto" hangingPunct="1">
              <a:spcAft>
                <a:spcPts val="0"/>
              </a:spcAft>
              <a:buClr>
                <a:srgbClr val="FF0000"/>
              </a:buClr>
              <a:buFont typeface="Arial"/>
              <a:buNone/>
              <a:defRPr/>
            </a:pPr>
            <a:r>
              <a:rPr lang="en-US" altLang="en-US" sz="2400" b="1" dirty="0"/>
              <a:t>                                  </a:t>
            </a:r>
            <a:r>
              <a:rPr lang="en-US" altLang="en-US" sz="2400" b="1" dirty="0">
                <a:solidFill>
                  <a:srgbClr val="00478A"/>
                </a:solidFill>
              </a:rPr>
              <a:t>LSD</a:t>
            </a:r>
          </a:p>
          <a:p>
            <a:pPr marL="0" indent="0" defTabSz="685783" eaLnBrk="1" fontAlgn="auto" hangingPunct="1">
              <a:spcAft>
                <a:spcPts val="0"/>
              </a:spcAft>
              <a:buClr>
                <a:srgbClr val="FF0000"/>
              </a:buClr>
              <a:buFont typeface="Arial"/>
              <a:buNone/>
              <a:defRPr/>
            </a:pPr>
            <a:r>
              <a:rPr lang="en-US" altLang="en-US" sz="2400" dirty="0">
                <a:solidFill>
                  <a:schemeClr val="accent1">
                    <a:lumMod val="75000"/>
                  </a:schemeClr>
                </a:solidFill>
              </a:rPr>
              <a:t>                         Up to 12 hours</a:t>
            </a:r>
            <a:endParaRPr lang="en-US" altLang="en-US" sz="2000" dirty="0">
              <a:solidFill>
                <a:schemeClr val="accent1">
                  <a:lumMod val="75000"/>
                </a:schemeClr>
              </a:solidFill>
            </a:endParaRPr>
          </a:p>
          <a:p>
            <a:pPr marL="514337" lvl="1" indent="-171446" defTabSz="685783" eaLnBrk="1" fontAlgn="auto" hangingPunct="1">
              <a:spcAft>
                <a:spcPts val="0"/>
              </a:spcAft>
              <a:buClr>
                <a:srgbClr val="FF0000"/>
              </a:buClr>
              <a:buFontTx/>
              <a:buChar char="•"/>
              <a:defRPr/>
            </a:pPr>
            <a:endParaRPr lang="en-US" altLang="en-US" b="1" dirty="0">
              <a:solidFill>
                <a:schemeClr val="accent1">
                  <a:lumMod val="75000"/>
                </a:schemeClr>
              </a:solidFill>
            </a:endParaRPr>
          </a:p>
          <a:p>
            <a:pPr marL="0" indent="0" defTabSz="685783" eaLnBrk="1" fontAlgn="auto" hangingPunct="1">
              <a:spcAft>
                <a:spcPts val="0"/>
              </a:spcAft>
              <a:buClr>
                <a:srgbClr val="FF0000"/>
              </a:buClr>
              <a:buFont typeface="Arial"/>
              <a:buNone/>
              <a:defRPr/>
            </a:pPr>
            <a:endParaRPr lang="en-US" altLang="en-US" sz="2400" dirty="0">
              <a:solidFill>
                <a:schemeClr val="accent1">
                  <a:lumMod val="75000"/>
                </a:schemeClr>
              </a:solidFill>
            </a:endParaRPr>
          </a:p>
          <a:p>
            <a:pPr marL="0" indent="0" defTabSz="685783" eaLnBrk="1" fontAlgn="auto" hangingPunct="1">
              <a:spcAft>
                <a:spcPts val="0"/>
              </a:spcAft>
              <a:buClr>
                <a:srgbClr val="FF0000"/>
              </a:buClr>
              <a:buFont typeface="Arial"/>
              <a:buNone/>
              <a:defRPr/>
            </a:pPr>
            <a:r>
              <a:rPr lang="en-US" altLang="en-US" sz="2400" dirty="0">
                <a:solidFill>
                  <a:schemeClr val="accent1">
                    <a:lumMod val="75000"/>
                  </a:schemeClr>
                </a:solidFill>
              </a:rPr>
              <a:t>     </a:t>
            </a:r>
            <a:r>
              <a:rPr lang="en-US" altLang="en-US" sz="2400" b="1" dirty="0">
                <a:solidFill>
                  <a:schemeClr val="accent1">
                    <a:lumMod val="75000"/>
                  </a:schemeClr>
                </a:solidFill>
              </a:rPr>
              <a:t>MDMA</a:t>
            </a:r>
            <a:r>
              <a:rPr lang="en-US" altLang="en-US" sz="2400" dirty="0">
                <a:solidFill>
                  <a:schemeClr val="accent1">
                    <a:lumMod val="75000"/>
                  </a:schemeClr>
                </a:solidFill>
              </a:rPr>
              <a:t>           	 </a:t>
            </a:r>
            <a:r>
              <a:rPr lang="en-US" altLang="en-US" sz="2400" b="1" dirty="0">
                <a:solidFill>
                  <a:schemeClr val="accent1">
                    <a:lumMod val="75000"/>
                  </a:schemeClr>
                </a:solidFill>
              </a:rPr>
              <a:t>Psilocybin Mushrooms</a:t>
            </a:r>
          </a:p>
          <a:p>
            <a:pPr marL="0" indent="0" defTabSz="685783" eaLnBrk="1" fontAlgn="auto" hangingPunct="1">
              <a:spcAft>
                <a:spcPts val="0"/>
              </a:spcAft>
              <a:buClr>
                <a:srgbClr val="FF0000"/>
              </a:buClr>
              <a:buFont typeface="Arial"/>
              <a:buNone/>
              <a:defRPr/>
            </a:pPr>
            <a:r>
              <a:rPr lang="en-US" altLang="en-US" sz="2400" dirty="0">
                <a:solidFill>
                  <a:schemeClr val="accent1">
                    <a:lumMod val="75000"/>
                  </a:schemeClr>
                </a:solidFill>
              </a:rPr>
              <a:t>  </a:t>
            </a:r>
            <a:r>
              <a:rPr lang="en-US" altLang="en-US" sz="2000" dirty="0">
                <a:solidFill>
                  <a:schemeClr val="accent1">
                    <a:lumMod val="75000"/>
                  </a:schemeClr>
                </a:solidFill>
              </a:rPr>
              <a:t> 4 to 24 hours		            3 to 5 hours</a:t>
            </a:r>
          </a:p>
          <a:p>
            <a:pPr marL="0" indent="0" defTabSz="685783" eaLnBrk="1" fontAlgn="auto" hangingPunct="1">
              <a:spcAft>
                <a:spcPts val="0"/>
              </a:spcAft>
              <a:buClr>
                <a:srgbClr val="FF0000"/>
              </a:buClr>
              <a:buFont typeface="Arial"/>
              <a:buNone/>
              <a:defRPr/>
            </a:pPr>
            <a:endParaRPr lang="en-US" altLang="en-US" sz="2000" dirty="0">
              <a:solidFill>
                <a:schemeClr val="accent1">
                  <a:lumMod val="75000"/>
                </a:schemeClr>
              </a:solidFill>
            </a:endParaRPr>
          </a:p>
          <a:p>
            <a:pPr marL="0" indent="0" algn="ctr" defTabSz="685783" eaLnBrk="1" fontAlgn="auto" hangingPunct="1">
              <a:spcAft>
                <a:spcPts val="0"/>
              </a:spcAft>
              <a:buClr>
                <a:srgbClr val="FF0000"/>
              </a:buClr>
              <a:buFont typeface="Arial"/>
              <a:buNone/>
              <a:defRPr/>
            </a:pPr>
            <a:r>
              <a:rPr lang="en-US" altLang="en-US" sz="2000" dirty="0">
                <a:solidFill>
                  <a:schemeClr val="accent1">
                    <a:lumMod val="75000"/>
                  </a:schemeClr>
                </a:solidFill>
              </a:rPr>
              <a:t>                        </a:t>
            </a:r>
            <a:r>
              <a:rPr lang="en-US" altLang="en-US" sz="2000" b="1" dirty="0">
                <a:solidFill>
                  <a:schemeClr val="accent1">
                    <a:lumMod val="75000"/>
                  </a:schemeClr>
                </a:solidFill>
              </a:rPr>
              <a:t> </a:t>
            </a:r>
          </a:p>
        </p:txBody>
      </p:sp>
      <p:pic>
        <p:nvPicPr>
          <p:cNvPr id="164868" name="Picture 1"/>
          <p:cNvPicPr>
            <a:picLocks noChangeAspect="1"/>
          </p:cNvPicPr>
          <p:nvPr/>
        </p:nvPicPr>
        <p:blipFill>
          <a:blip r:embed="rId3"/>
          <a:srcRect/>
          <a:stretch>
            <a:fillRect/>
          </a:stretch>
        </p:blipFill>
        <p:spPr bwMode="auto">
          <a:xfrm>
            <a:off x="7162800" y="276225"/>
            <a:ext cx="1727200" cy="1885950"/>
          </a:xfrm>
          <a:prstGeom prst="rect">
            <a:avLst/>
          </a:prstGeom>
          <a:noFill/>
          <a:ln w="9525">
            <a:noFill/>
            <a:miter lim="800000"/>
            <a:headEnd/>
            <a:tailEnd/>
          </a:ln>
        </p:spPr>
      </p:pic>
    </p:spTree>
    <p:extLst>
      <p:ext uri="{BB962C8B-B14F-4D97-AF65-F5344CB8AC3E}">
        <p14:creationId xmlns:p14="http://schemas.microsoft.com/office/powerpoint/2010/main" val="367752959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Placeholder 1"/>
          <p:cNvSpPr>
            <a:spLocks noGrp="1"/>
          </p:cNvSpPr>
          <p:nvPr>
            <p:ph type="body" sz="quarter" idx="10"/>
          </p:nvPr>
        </p:nvSpPr>
        <p:spPr>
          <a:xfrm>
            <a:off x="669925" y="209550"/>
            <a:ext cx="7543800" cy="762000"/>
          </a:xfrm>
        </p:spPr>
        <p:txBody>
          <a:bodyPr/>
          <a:lstStyle/>
          <a:p>
            <a:pPr eaLnBrk="1" hangingPunct="1"/>
            <a:r>
              <a:rPr lang="en-US" b="1" dirty="0">
                <a:solidFill>
                  <a:schemeClr val="accent1">
                    <a:lumMod val="50000"/>
                  </a:schemeClr>
                </a:solidFill>
              </a:rPr>
              <a:t>Objectives</a:t>
            </a:r>
          </a:p>
        </p:txBody>
      </p:sp>
      <p:sp>
        <p:nvSpPr>
          <p:cNvPr id="86018" name="Text Placeholder 2"/>
          <p:cNvSpPr>
            <a:spLocks noGrp="1"/>
          </p:cNvSpPr>
          <p:nvPr>
            <p:ph type="body" sz="quarter" idx="11"/>
          </p:nvPr>
        </p:nvSpPr>
        <p:spPr>
          <a:xfrm>
            <a:off x="800100" y="1420836"/>
            <a:ext cx="7543800" cy="3239415"/>
          </a:xfrm>
        </p:spPr>
        <p:txBody>
          <a:bodyPr/>
          <a:lstStyle/>
          <a:p>
            <a:pPr marL="457200" indent="-457200" eaLnBrk="1" hangingPunct="1">
              <a:buFont typeface="Wingdings" pitchFamily="2" charset="2"/>
              <a:buChar char="ü"/>
            </a:pPr>
            <a:r>
              <a:rPr lang="en-US" dirty="0"/>
              <a:t>Understand the goals of EDIT training </a:t>
            </a:r>
          </a:p>
          <a:p>
            <a:pPr marL="457200" indent="-457200" eaLnBrk="1" hangingPunct="1">
              <a:buFont typeface="Wingdings" pitchFamily="2" charset="2"/>
              <a:buChar char="ü"/>
            </a:pPr>
            <a:r>
              <a:rPr lang="en-US" dirty="0"/>
              <a:t>Understand how EDIT can assist in identifying drug-impaired workers</a:t>
            </a:r>
          </a:p>
          <a:p>
            <a:pPr marL="457200" indent="-457200" eaLnBrk="1" hangingPunct="1">
              <a:buFont typeface="Wingdings" pitchFamily="2" charset="2"/>
              <a:buChar char="ü"/>
            </a:pPr>
            <a:r>
              <a:rPr lang="en-US" dirty="0"/>
              <a:t>Properly recognize and describe drug impairment indicators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p:cNvPicPr>
            <a:picLocks noChangeAspect="1"/>
          </p:cNvPicPr>
          <p:nvPr/>
        </p:nvPicPr>
        <p:blipFill>
          <a:blip r:embed="rId2"/>
          <a:srcRect/>
          <a:stretch>
            <a:fillRect/>
          </a:stretch>
        </p:blipFill>
        <p:spPr bwMode="auto">
          <a:xfrm>
            <a:off x="3638550" y="2166257"/>
            <a:ext cx="1866900" cy="2330450"/>
          </a:xfrm>
          <a:prstGeom prst="rect">
            <a:avLst/>
          </a:prstGeom>
          <a:noFill/>
          <a:ln w="9525">
            <a:noFill/>
            <a:miter lim="800000"/>
            <a:headEnd/>
            <a:tailEnd/>
          </a:ln>
        </p:spPr>
      </p:pic>
      <p:sp>
        <p:nvSpPr>
          <p:cNvPr id="176130" name="Text Placeholder 2"/>
          <p:cNvSpPr>
            <a:spLocks noGrp="1"/>
          </p:cNvSpPr>
          <p:nvPr>
            <p:ph type="body" sz="quarter" idx="10"/>
          </p:nvPr>
        </p:nvSpPr>
        <p:spPr>
          <a:xfrm>
            <a:off x="911679" y="-357868"/>
            <a:ext cx="7543800" cy="3505200"/>
          </a:xfrm>
        </p:spPr>
        <p:txBody>
          <a:bodyPr/>
          <a:lstStyle/>
          <a:p>
            <a:pPr eaLnBrk="1" hangingPunct="1"/>
            <a:endParaRPr lang="en-US" b="1" dirty="0">
              <a:solidFill>
                <a:srgbClr val="002060"/>
              </a:solidFill>
            </a:endParaRPr>
          </a:p>
          <a:p>
            <a:pPr eaLnBrk="1" hangingPunct="1"/>
            <a:r>
              <a:rPr lang="en-US" b="1" dirty="0">
                <a:solidFill>
                  <a:srgbClr val="002060"/>
                </a:solidFill>
              </a:rPr>
              <a:t>Questions Regarding </a:t>
            </a:r>
          </a:p>
          <a:p>
            <a:pPr eaLnBrk="1" hangingPunct="1"/>
            <a:r>
              <a:rPr lang="en-US" b="1" dirty="0">
                <a:solidFill>
                  <a:srgbClr val="002060"/>
                </a:solidFill>
              </a:rPr>
              <a:t>Hallucinogens?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06336" y="149906"/>
            <a:ext cx="6515100" cy="857250"/>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Dissociative Anesthetics</a:t>
            </a:r>
          </a:p>
        </p:txBody>
      </p:sp>
      <p:pic>
        <p:nvPicPr>
          <p:cNvPr id="177155" name="Picture 2"/>
          <p:cNvPicPr>
            <a:picLocks noChangeAspect="1"/>
          </p:cNvPicPr>
          <p:nvPr/>
        </p:nvPicPr>
        <p:blipFill>
          <a:blip r:embed="rId2"/>
          <a:srcRect/>
          <a:stretch>
            <a:fillRect/>
          </a:stretch>
        </p:blipFill>
        <p:spPr bwMode="auto">
          <a:xfrm>
            <a:off x="2367643" y="2606675"/>
            <a:ext cx="2319338" cy="1695450"/>
          </a:xfrm>
          <a:prstGeom prst="ellipse">
            <a:avLst/>
          </a:prstGeom>
          <a:ln>
            <a:noFill/>
          </a:ln>
          <a:effectLst>
            <a:softEdge rad="112500"/>
          </a:effectLst>
        </p:spPr>
      </p:pic>
      <p:pic>
        <p:nvPicPr>
          <p:cNvPr id="177156" name="Picture 5"/>
          <p:cNvPicPr>
            <a:picLocks noChangeAspect="1"/>
          </p:cNvPicPr>
          <p:nvPr/>
        </p:nvPicPr>
        <p:blipFill>
          <a:blip r:embed="rId3"/>
          <a:srcRect/>
          <a:stretch>
            <a:fillRect/>
          </a:stretch>
        </p:blipFill>
        <p:spPr bwMode="auto">
          <a:xfrm>
            <a:off x="6089650" y="2606675"/>
            <a:ext cx="1454150" cy="2041525"/>
          </a:xfrm>
          <a:prstGeom prst="ellipse">
            <a:avLst/>
          </a:prstGeom>
          <a:ln>
            <a:noFill/>
          </a:ln>
          <a:effectLst>
            <a:softEdge rad="112500"/>
          </a:effectLst>
        </p:spPr>
      </p:pic>
      <p:pic>
        <p:nvPicPr>
          <p:cNvPr id="177157" name="Picture 6"/>
          <p:cNvPicPr>
            <a:picLocks noChangeAspect="1"/>
          </p:cNvPicPr>
          <p:nvPr/>
        </p:nvPicPr>
        <p:blipFill>
          <a:blip r:embed="rId4"/>
          <a:srcRect/>
          <a:stretch>
            <a:fillRect/>
          </a:stretch>
        </p:blipFill>
        <p:spPr bwMode="auto">
          <a:xfrm>
            <a:off x="3170011" y="1066800"/>
            <a:ext cx="2682875" cy="1609725"/>
          </a:xfrm>
          <a:prstGeom prst="ellipse">
            <a:avLst/>
          </a:prstGeom>
          <a:ln>
            <a:noFill/>
          </a:ln>
          <a:effectLst>
            <a:softEdge rad="112500"/>
          </a:effectLst>
        </p:spPr>
      </p:pic>
      <p:pic>
        <p:nvPicPr>
          <p:cNvPr id="177158" name="Picture 7"/>
          <p:cNvPicPr>
            <a:picLocks noChangeAspect="1"/>
          </p:cNvPicPr>
          <p:nvPr/>
        </p:nvPicPr>
        <p:blipFill>
          <a:blip r:embed="rId5"/>
          <a:srcRect/>
          <a:stretch>
            <a:fillRect/>
          </a:stretch>
        </p:blipFill>
        <p:spPr bwMode="auto">
          <a:xfrm>
            <a:off x="357188" y="1066800"/>
            <a:ext cx="1885950" cy="1885950"/>
          </a:xfrm>
          <a:prstGeom prst="ellipse">
            <a:avLst/>
          </a:prstGeom>
          <a:ln>
            <a:noFill/>
          </a:ln>
          <a:effectLst>
            <a:softEdge rad="112500"/>
          </a:effectLst>
        </p:spPr>
      </p:pic>
      <p:pic>
        <p:nvPicPr>
          <p:cNvPr id="177159" name="Picture 2" descr="mage result for pcp"/>
          <p:cNvPicPr>
            <a:picLocks noChangeAspect="1" noChangeArrowheads="1"/>
          </p:cNvPicPr>
          <p:nvPr/>
        </p:nvPicPr>
        <p:blipFill>
          <a:blip r:embed="rId6"/>
          <a:srcRect/>
          <a:stretch>
            <a:fillRect/>
          </a:stretch>
        </p:blipFill>
        <p:spPr bwMode="auto">
          <a:xfrm>
            <a:off x="6530975" y="982663"/>
            <a:ext cx="2581275" cy="1444625"/>
          </a:xfrm>
          <a:prstGeom prst="ellipse">
            <a:avLst/>
          </a:prstGeom>
          <a:ln>
            <a:noFill/>
          </a:ln>
          <a:effectLst>
            <a:softEdge rad="11250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530679" y="1007383"/>
            <a:ext cx="7105650" cy="1477328"/>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508000" indent="-450850" eaLnBrk="0" hangingPunct="0">
              <a:defRPr>
                <a:solidFill>
                  <a:schemeClr val="tx1"/>
                </a:solidFill>
                <a:latin typeface="Arial" panose="020B0604020202020204" pitchFamily="34" charset="0"/>
              </a:defRPr>
            </a:lvl1pPr>
            <a:lvl2pPr marL="62230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 indent="0">
              <a:buSzPct val="75000"/>
              <a:defRPr/>
            </a:pPr>
            <a:r>
              <a:rPr lang="en-US" altLang="en-US" sz="3600" dirty="0">
                <a:solidFill>
                  <a:schemeClr val="accent1">
                    <a:lumMod val="75000"/>
                  </a:schemeClr>
                </a:solidFill>
                <a:latin typeface="+mn-lt"/>
                <a:ea typeface="ＭＳ Ｐゴシック" charset="0"/>
                <a:cs typeface="+mn-cs"/>
              </a:rPr>
              <a:t>Phencyclidine is a shortened form of the chemical name </a:t>
            </a:r>
            <a:r>
              <a:rPr lang="en-US" altLang="en-US" sz="3600" u="sng" dirty="0">
                <a:solidFill>
                  <a:schemeClr val="accent1">
                    <a:lumMod val="75000"/>
                  </a:schemeClr>
                </a:solidFill>
                <a:latin typeface="+mn-lt"/>
                <a:ea typeface="ＭＳ Ｐゴシック" charset="0"/>
                <a:cs typeface="+mn-cs"/>
              </a:rPr>
              <a:t>P</a:t>
            </a:r>
            <a:r>
              <a:rPr lang="en-US" altLang="en-US" sz="3600" dirty="0">
                <a:solidFill>
                  <a:schemeClr val="accent1">
                    <a:lumMod val="75000"/>
                  </a:schemeClr>
                </a:solidFill>
                <a:latin typeface="+mn-lt"/>
                <a:ea typeface="ＭＳ Ｐゴシック" charset="0"/>
                <a:cs typeface="+mn-cs"/>
              </a:rPr>
              <a:t>henyl</a:t>
            </a:r>
            <a:r>
              <a:rPr lang="en-US" altLang="en-US" sz="3600" u="sng" dirty="0">
                <a:solidFill>
                  <a:schemeClr val="accent1">
                    <a:lumMod val="75000"/>
                  </a:schemeClr>
                </a:solidFill>
                <a:latin typeface="+mn-lt"/>
                <a:ea typeface="ＭＳ Ｐゴシック" charset="0"/>
                <a:cs typeface="+mn-cs"/>
              </a:rPr>
              <a:t>C</a:t>
            </a:r>
            <a:r>
              <a:rPr lang="en-US" altLang="en-US" sz="3600" dirty="0">
                <a:solidFill>
                  <a:schemeClr val="accent1">
                    <a:lumMod val="75000"/>
                  </a:schemeClr>
                </a:solidFill>
                <a:latin typeface="+mn-lt"/>
                <a:ea typeface="ＭＳ Ｐゴシック" charset="0"/>
                <a:cs typeface="+mn-cs"/>
              </a:rPr>
              <a:t>yclohexyl</a:t>
            </a:r>
            <a:r>
              <a:rPr lang="en-US" altLang="en-US" sz="3600" u="sng" dirty="0">
                <a:solidFill>
                  <a:schemeClr val="accent1">
                    <a:lumMod val="75000"/>
                  </a:schemeClr>
                </a:solidFill>
                <a:latin typeface="+mn-lt"/>
                <a:ea typeface="ＭＳ Ｐゴシック" charset="0"/>
                <a:cs typeface="+mn-cs"/>
              </a:rPr>
              <a:t>P</a:t>
            </a:r>
            <a:r>
              <a:rPr lang="en-US" altLang="en-US" sz="3600" dirty="0">
                <a:solidFill>
                  <a:schemeClr val="accent1">
                    <a:lumMod val="75000"/>
                  </a:schemeClr>
                </a:solidFill>
                <a:latin typeface="+mn-lt"/>
                <a:ea typeface="ＭＳ Ｐゴシック" charset="0"/>
                <a:cs typeface="+mn-cs"/>
              </a:rPr>
              <a:t>iperidine or PCP</a:t>
            </a:r>
          </a:p>
          <a:p>
            <a:pPr marL="57150" indent="0">
              <a:spcBef>
                <a:spcPct val="75000"/>
              </a:spcBef>
              <a:buClr>
                <a:srgbClr val="FF0066"/>
              </a:buClr>
              <a:buSzPct val="90000"/>
              <a:defRPr/>
            </a:pPr>
            <a:endParaRPr lang="en-US" altLang="en-US" sz="3600" dirty="0">
              <a:latin typeface="+mn-lt"/>
              <a:ea typeface="ＭＳ Ｐゴシック" charset="0"/>
              <a:cs typeface="+mn-cs"/>
            </a:endParaRPr>
          </a:p>
        </p:txBody>
      </p:sp>
      <p:sp>
        <p:nvSpPr>
          <p:cNvPr id="109571" name="Text Box 3"/>
          <p:cNvSpPr txBox="1">
            <a:spLocks noChangeArrowheads="1"/>
          </p:cNvSpPr>
          <p:nvPr/>
        </p:nvSpPr>
        <p:spPr bwMode="auto">
          <a:xfrm>
            <a:off x="1257300" y="171450"/>
            <a:ext cx="6515100" cy="769441"/>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sz="4400" b="1" baseline="0" dirty="0">
                <a:solidFill>
                  <a:srgbClr val="002060"/>
                </a:solidFill>
                <a:latin typeface="+mn-lt"/>
                <a:ea typeface="ＭＳ Ｐゴシック" charset="0"/>
                <a:cs typeface="+mn-cs"/>
              </a:rPr>
              <a:t>PCP and Its Analogs</a:t>
            </a:r>
          </a:p>
        </p:txBody>
      </p:sp>
      <p:pic>
        <p:nvPicPr>
          <p:cNvPr id="178180" name="Picture 2"/>
          <p:cNvPicPr>
            <a:picLocks noChangeAspect="1"/>
          </p:cNvPicPr>
          <p:nvPr/>
        </p:nvPicPr>
        <p:blipFill>
          <a:blip r:embed="rId2"/>
          <a:srcRect t="5569"/>
          <a:stretch>
            <a:fillRect/>
          </a:stretch>
        </p:blipFill>
        <p:spPr bwMode="auto">
          <a:xfrm>
            <a:off x="4780417" y="1863952"/>
            <a:ext cx="4013200" cy="270351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159329" y="921841"/>
            <a:ext cx="5772150" cy="3370153"/>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460375" indent="-403225" eaLnBrk="0" hangingPunct="0">
              <a:defRPr>
                <a:solidFill>
                  <a:schemeClr val="tx1"/>
                </a:solidFill>
                <a:latin typeface="Arial" panose="020B0604020202020204" pitchFamily="34" charset="0"/>
              </a:defRPr>
            </a:lvl1pPr>
            <a:lvl2pPr marL="5746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 indent="0">
              <a:spcBef>
                <a:spcPct val="75000"/>
              </a:spcBef>
              <a:buClr>
                <a:srgbClr val="00478A"/>
              </a:buClr>
              <a:buSzPct val="90000"/>
              <a:defRPr/>
            </a:pPr>
            <a:r>
              <a:rPr lang="en-US" altLang="en-US" sz="3600" dirty="0">
                <a:solidFill>
                  <a:schemeClr val="accent1">
                    <a:lumMod val="75000"/>
                  </a:schemeClr>
                </a:solidFill>
                <a:latin typeface="+mn-lt"/>
                <a:ea typeface="ＭＳ Ｐゴシック" charset="0"/>
                <a:cs typeface="+mn-cs"/>
              </a:rPr>
              <a:t>- Blank stare</a:t>
            </a:r>
          </a:p>
          <a:p>
            <a:pPr marL="57150" indent="0">
              <a:spcBef>
                <a:spcPct val="75000"/>
              </a:spcBef>
              <a:buClr>
                <a:srgbClr val="00478A"/>
              </a:buClr>
              <a:buSzPct val="90000"/>
              <a:defRPr/>
            </a:pPr>
            <a:r>
              <a:rPr lang="en-US" altLang="en-US" sz="3600" dirty="0">
                <a:solidFill>
                  <a:schemeClr val="accent1">
                    <a:lumMod val="75000"/>
                  </a:schemeClr>
                </a:solidFill>
                <a:latin typeface="+mn-lt"/>
                <a:ea typeface="ＭＳ Ｐゴシック" charset="0"/>
                <a:cs typeface="+mn-cs"/>
              </a:rPr>
              <a:t>-</a:t>
            </a:r>
            <a:r>
              <a:rPr lang="en-US" altLang="en-US" sz="3600" baseline="0" dirty="0">
                <a:solidFill>
                  <a:schemeClr val="accent1">
                    <a:lumMod val="75000"/>
                  </a:schemeClr>
                </a:solidFill>
                <a:latin typeface="+mn-lt"/>
                <a:ea typeface="ＭＳ Ｐゴシック" charset="0"/>
                <a:cs typeface="+mn-cs"/>
              </a:rPr>
              <a:t> </a:t>
            </a:r>
            <a:r>
              <a:rPr lang="en-US" altLang="en-US" sz="3600" dirty="0">
                <a:solidFill>
                  <a:schemeClr val="accent1">
                    <a:lumMod val="75000"/>
                  </a:schemeClr>
                </a:solidFill>
                <a:latin typeface="+mn-lt"/>
                <a:ea typeface="ＭＳ Ｐゴシック" charset="0"/>
                <a:cs typeface="+mn-cs"/>
              </a:rPr>
              <a:t>Loss of memory</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 Confused</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 Warm to touch</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 Incomplete, slurred verbal responses</a:t>
            </a:r>
          </a:p>
        </p:txBody>
      </p:sp>
      <p:sp>
        <p:nvSpPr>
          <p:cNvPr id="119811" name="Text Box 3"/>
          <p:cNvSpPr txBox="1">
            <a:spLocks noChangeArrowheads="1"/>
          </p:cNvSpPr>
          <p:nvPr/>
        </p:nvSpPr>
        <p:spPr bwMode="auto">
          <a:xfrm>
            <a:off x="2212521" y="152400"/>
            <a:ext cx="5176157" cy="76944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2060"/>
                </a:solidFill>
                <a:latin typeface="+mn-lt"/>
                <a:ea typeface="ＭＳ Ｐゴシック" charset="0"/>
                <a:cs typeface="+mn-cs"/>
              </a:rPr>
              <a:t>General Indicators</a:t>
            </a:r>
          </a:p>
        </p:txBody>
      </p:sp>
      <p:pic>
        <p:nvPicPr>
          <p:cNvPr id="179204" name="Picture 1"/>
          <p:cNvPicPr>
            <a:picLocks noChangeAspect="1"/>
          </p:cNvPicPr>
          <p:nvPr/>
        </p:nvPicPr>
        <p:blipFill>
          <a:blip r:embed="rId2"/>
          <a:srcRect l="36159" r="2"/>
          <a:stretch>
            <a:fillRect/>
          </a:stretch>
        </p:blipFill>
        <p:spPr bwMode="auto">
          <a:xfrm>
            <a:off x="6400800" y="1504950"/>
            <a:ext cx="2152650" cy="2028825"/>
          </a:xfrm>
          <a:prstGeom prst="ellipse">
            <a:avLst/>
          </a:prstGeom>
          <a:ln>
            <a:noFill/>
          </a:ln>
          <a:effectLst>
            <a:softEdge rad="112500"/>
          </a:effec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685925" y="948871"/>
            <a:ext cx="5772150" cy="3692525"/>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460375" indent="-403225" eaLnBrk="0" hangingPunct="0">
              <a:defRPr>
                <a:solidFill>
                  <a:schemeClr val="tx1"/>
                </a:solidFill>
                <a:latin typeface="Arial" panose="020B0604020202020204" pitchFamily="34" charset="0"/>
              </a:defRPr>
            </a:lvl1pPr>
            <a:lvl2pPr marL="5746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Repetitive speech</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Cyclic behavior</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Hallucinations </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Heavy perspiring</a:t>
            </a:r>
          </a:p>
          <a:p>
            <a:pPr marL="5715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Possibly violent and combative</a:t>
            </a:r>
          </a:p>
          <a:p>
            <a:pPr marL="57150" indent="0">
              <a:spcBef>
                <a:spcPct val="75000"/>
              </a:spcBef>
              <a:buClr>
                <a:srgbClr val="FF0066"/>
              </a:buClr>
              <a:buSzPct val="90000"/>
              <a:defRPr/>
            </a:pPr>
            <a:endParaRPr lang="en-US" altLang="en-US" sz="3600" dirty="0">
              <a:solidFill>
                <a:schemeClr val="accent1">
                  <a:lumMod val="75000"/>
                </a:schemeClr>
              </a:solidFill>
              <a:latin typeface="+mn-lt"/>
              <a:ea typeface="ＭＳ Ｐゴシック" charset="0"/>
              <a:cs typeface="+mn-cs"/>
            </a:endParaRPr>
          </a:p>
        </p:txBody>
      </p:sp>
      <p:sp>
        <p:nvSpPr>
          <p:cNvPr id="119811" name="Text Box 3"/>
          <p:cNvSpPr txBox="1">
            <a:spLocks noChangeArrowheads="1"/>
          </p:cNvSpPr>
          <p:nvPr/>
        </p:nvSpPr>
        <p:spPr bwMode="auto">
          <a:xfrm>
            <a:off x="1198789" y="81459"/>
            <a:ext cx="7032172" cy="76944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2060"/>
                </a:solidFill>
                <a:latin typeface="+mn-lt"/>
                <a:ea typeface="ＭＳ Ｐゴシック" charset="0"/>
                <a:cs typeface="+mn-cs"/>
              </a:rPr>
              <a:t>Other General Indicators</a:t>
            </a:r>
          </a:p>
        </p:txBody>
      </p:sp>
      <p:pic>
        <p:nvPicPr>
          <p:cNvPr id="180228" name="Picture 2" descr="elated image"/>
          <p:cNvPicPr>
            <a:picLocks noChangeAspect="1" noChangeArrowheads="1"/>
          </p:cNvPicPr>
          <p:nvPr/>
        </p:nvPicPr>
        <p:blipFill>
          <a:blip r:embed="rId2"/>
          <a:srcRect/>
          <a:stretch>
            <a:fillRect/>
          </a:stretch>
        </p:blipFill>
        <p:spPr bwMode="auto">
          <a:xfrm>
            <a:off x="5224463" y="1157288"/>
            <a:ext cx="3714750" cy="2470150"/>
          </a:xfrm>
          <a:prstGeom prst="ellipse">
            <a:avLst/>
          </a:prstGeom>
          <a:ln>
            <a:noFill/>
          </a:ln>
          <a:effectLst>
            <a:softEdge rad="112500"/>
          </a:effec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82613" y="344488"/>
            <a:ext cx="7831137" cy="800100"/>
          </a:xfrm>
        </p:spPr>
        <p:txBody>
          <a:bodyPr rtlCol="0">
            <a:noAutofit/>
          </a:bodyPr>
          <a:lstStyle/>
          <a:p>
            <a:pPr defTabSz="685783" eaLnBrk="1" fontAlgn="auto" hangingPunct="1">
              <a:spcAft>
                <a:spcPts val="0"/>
              </a:spcAft>
              <a:defRPr/>
            </a:pPr>
            <a:r>
              <a:rPr lang="en-US" altLang="en-US" sz="4000" dirty="0">
                <a:solidFill>
                  <a:srgbClr val="002060"/>
                </a:solidFill>
                <a:latin typeface="+mn-lt"/>
              </a:rPr>
              <a:t>Conditions That May Mimic Dissociative Anesthetic Symptoms</a:t>
            </a:r>
          </a:p>
        </p:txBody>
      </p:sp>
      <p:sp>
        <p:nvSpPr>
          <p:cNvPr id="60419" name="Rectangle 3"/>
          <p:cNvSpPr>
            <a:spLocks noGrp="1" noChangeArrowheads="1"/>
          </p:cNvSpPr>
          <p:nvPr>
            <p:ph idx="1"/>
          </p:nvPr>
        </p:nvSpPr>
        <p:spPr>
          <a:xfrm>
            <a:off x="1524000" y="1749125"/>
            <a:ext cx="6965950" cy="3429000"/>
          </a:xfrm>
        </p:spPr>
        <p:txBody>
          <a:bodyPr/>
          <a:lstStyle/>
          <a:p>
            <a:pPr marL="0" indent="0" eaLnBrk="1" hangingPunct="1">
              <a:buClr>
                <a:srgbClr val="FF0000"/>
              </a:buClr>
              <a:buFont typeface="Arial" charset="0"/>
              <a:buNone/>
            </a:pPr>
            <a:endParaRPr lang="en-US" altLang="en-US" sz="2700" dirty="0"/>
          </a:p>
          <a:p>
            <a:pPr marL="0" indent="0" eaLnBrk="1" hangingPunct="1">
              <a:buClr>
                <a:srgbClr val="FF0000"/>
              </a:buClr>
              <a:buFont typeface="Arial" charset="0"/>
              <a:buNone/>
            </a:pPr>
            <a:r>
              <a:rPr lang="en-US" altLang="en-US" sz="2700" dirty="0">
                <a:solidFill>
                  <a:schemeClr val="accent1">
                    <a:lumMod val="75000"/>
                  </a:schemeClr>
                </a:solidFill>
              </a:rPr>
              <a:t>Mental illnesses</a:t>
            </a:r>
          </a:p>
        </p:txBody>
      </p:sp>
      <p:pic>
        <p:nvPicPr>
          <p:cNvPr id="3" name="Picture 2" descr="A picture containing text, newspaper&#10;&#10;Description automatically generated">
            <a:extLst>
              <a:ext uri="{FF2B5EF4-FFF2-40B4-BE49-F238E27FC236}">
                <a16:creationId xmlns:a16="http://schemas.microsoft.com/office/drawing/2014/main" id="{89D23FB9-8A0D-467D-9A51-05E1CA04B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055" y="1863425"/>
            <a:ext cx="2038350" cy="22479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200150" y="54655"/>
            <a:ext cx="6887936" cy="857250"/>
          </a:xfrm>
        </p:spPr>
        <p:txBody>
          <a:bodyPr rtlCol="0">
            <a:noAutofit/>
          </a:bodyPr>
          <a:lstStyle/>
          <a:p>
            <a:pPr defTabSz="685783" eaLnBrk="1" fontAlgn="auto" hangingPunct="1">
              <a:spcAft>
                <a:spcPts val="0"/>
              </a:spcAft>
              <a:defRPr/>
            </a:pPr>
            <a:r>
              <a:rPr lang="en-US" altLang="en-US" sz="4000" dirty="0">
                <a:solidFill>
                  <a:srgbClr val="002060"/>
                </a:solidFill>
                <a:latin typeface="+mn-lt"/>
              </a:rPr>
              <a:t>Overdose Signs and Symptoms</a:t>
            </a:r>
          </a:p>
        </p:txBody>
      </p:sp>
      <p:sp>
        <p:nvSpPr>
          <p:cNvPr id="122883" name="Rectangle 3"/>
          <p:cNvSpPr>
            <a:spLocks noGrp="1" noChangeArrowheads="1"/>
          </p:cNvSpPr>
          <p:nvPr>
            <p:ph type="body" sz="half" idx="1"/>
          </p:nvPr>
        </p:nvSpPr>
        <p:spPr>
          <a:xfrm>
            <a:off x="987878" y="1258207"/>
            <a:ext cx="6667500" cy="2973388"/>
          </a:xfrm>
        </p:spPr>
        <p:txBody>
          <a:bodyPr/>
          <a:lstStyle/>
          <a:p>
            <a:pPr marL="87313" indent="0" eaLnBrk="1" hangingPunct="1">
              <a:spcBef>
                <a:spcPct val="75000"/>
              </a:spcBef>
              <a:buClr>
                <a:srgbClr val="FF0066"/>
              </a:buClr>
              <a:buSzPct val="90000"/>
              <a:buFont typeface="Arial" charset="0"/>
              <a:buNone/>
            </a:pPr>
            <a:r>
              <a:rPr lang="en-US" altLang="en-US" dirty="0">
                <a:solidFill>
                  <a:schemeClr val="accent1">
                    <a:lumMod val="75000"/>
                  </a:schemeClr>
                </a:solidFill>
                <a:latin typeface="Verdana" pitchFamily="34" charset="0"/>
              </a:rPr>
              <a:t>Deep coma, lasting up to 12 hours</a:t>
            </a:r>
          </a:p>
          <a:p>
            <a:pPr marL="87313" indent="0" eaLnBrk="1" hangingPunct="1">
              <a:spcBef>
                <a:spcPct val="75000"/>
              </a:spcBef>
              <a:buClr>
                <a:srgbClr val="FF0066"/>
              </a:buClr>
              <a:buSzPct val="90000"/>
              <a:buFont typeface="Arial" charset="0"/>
              <a:buNone/>
            </a:pPr>
            <a:r>
              <a:rPr lang="en-US" altLang="en-US" dirty="0">
                <a:solidFill>
                  <a:schemeClr val="accent1">
                    <a:lumMod val="75000"/>
                  </a:schemeClr>
                </a:solidFill>
                <a:latin typeface="Verdana" pitchFamily="34" charset="0"/>
              </a:rPr>
              <a:t>Seizures and convulsions</a:t>
            </a:r>
          </a:p>
          <a:p>
            <a:pPr marL="87313" indent="0" eaLnBrk="1" hangingPunct="1">
              <a:spcBef>
                <a:spcPct val="75000"/>
              </a:spcBef>
              <a:buClr>
                <a:srgbClr val="FF0066"/>
              </a:buClr>
              <a:buSzPct val="90000"/>
              <a:buFont typeface="Arial" charset="0"/>
              <a:buNone/>
            </a:pPr>
            <a:r>
              <a:rPr lang="en-US" altLang="en-US" dirty="0">
                <a:solidFill>
                  <a:schemeClr val="accent1">
                    <a:lumMod val="75000"/>
                  </a:schemeClr>
                </a:solidFill>
                <a:latin typeface="Verdana" pitchFamily="34" charset="0"/>
              </a:rPr>
              <a:t>Respiratory depression</a:t>
            </a:r>
          </a:p>
          <a:p>
            <a:pPr marL="87313" indent="0" eaLnBrk="1" hangingPunct="1">
              <a:spcBef>
                <a:spcPct val="75000"/>
              </a:spcBef>
              <a:buClr>
                <a:srgbClr val="FF0066"/>
              </a:buClr>
              <a:buSzPct val="90000"/>
              <a:buFont typeface="Arial" charset="0"/>
              <a:buNone/>
            </a:pPr>
            <a:r>
              <a:rPr lang="en-US" altLang="en-US" dirty="0">
                <a:solidFill>
                  <a:schemeClr val="accent1">
                    <a:lumMod val="75000"/>
                  </a:schemeClr>
                </a:solidFill>
                <a:latin typeface="Verdana" pitchFamily="34" charset="0"/>
              </a:rPr>
              <a:t>Possible cardiac problems</a:t>
            </a:r>
          </a:p>
          <a:p>
            <a:pPr marL="87313" indent="0" eaLnBrk="1" hangingPunct="1">
              <a:spcBef>
                <a:spcPct val="75000"/>
              </a:spcBef>
              <a:buClr>
                <a:srgbClr val="FF0066"/>
              </a:buClr>
              <a:buSzPct val="90000"/>
              <a:buFont typeface="Arial" charset="0"/>
              <a:buNone/>
            </a:pPr>
            <a:r>
              <a:rPr lang="en-US" altLang="en-US" dirty="0">
                <a:solidFill>
                  <a:schemeClr val="accent1">
                    <a:lumMod val="75000"/>
                  </a:schemeClr>
                </a:solidFill>
                <a:latin typeface="Verdana" pitchFamily="34" charset="0"/>
              </a:rPr>
              <a:t>Bizarre, violent and self-destructive behavior</a:t>
            </a:r>
          </a:p>
        </p:txBody>
      </p:sp>
      <p:pic>
        <p:nvPicPr>
          <p:cNvPr id="184324" name="Picture 2"/>
          <p:cNvPicPr>
            <a:picLocks noChangeAspect="1"/>
          </p:cNvPicPr>
          <p:nvPr/>
        </p:nvPicPr>
        <p:blipFill>
          <a:blip r:embed="rId2"/>
          <a:srcRect/>
          <a:stretch>
            <a:fillRect/>
          </a:stretch>
        </p:blipFill>
        <p:spPr bwMode="auto">
          <a:xfrm>
            <a:off x="6468095" y="1077911"/>
            <a:ext cx="2473839" cy="1697945"/>
          </a:xfrm>
          <a:prstGeom prst="ellipse">
            <a:avLst/>
          </a:prstGeom>
          <a:ln>
            <a:noFill/>
          </a:ln>
          <a:effectLst>
            <a:softEdge rad="112500"/>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81200" y="112713"/>
            <a:ext cx="5486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Methods of Ingestion</a:t>
            </a:r>
          </a:p>
        </p:txBody>
      </p:sp>
      <p:sp>
        <p:nvSpPr>
          <p:cNvPr id="185347" name="Text Box 6"/>
          <p:cNvSpPr txBox="1">
            <a:spLocks noChangeArrowheads="1"/>
          </p:cNvSpPr>
          <p:nvPr/>
        </p:nvSpPr>
        <p:spPr bwMode="auto">
          <a:xfrm>
            <a:off x="1164767" y="2028747"/>
            <a:ext cx="1314450" cy="379591"/>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Oral</a:t>
            </a:r>
          </a:p>
        </p:txBody>
      </p:sp>
      <p:grpSp>
        <p:nvGrpSpPr>
          <p:cNvPr id="62471" name="Group 7"/>
          <p:cNvGrpSpPr>
            <a:grpSpLocks/>
          </p:cNvGrpSpPr>
          <p:nvPr/>
        </p:nvGrpSpPr>
        <p:grpSpPr bwMode="auto">
          <a:xfrm>
            <a:off x="4757738" y="550863"/>
            <a:ext cx="3913187" cy="1742299"/>
            <a:chOff x="2640" y="965"/>
            <a:chExt cx="3287" cy="1464"/>
          </a:xfrm>
        </p:grpSpPr>
        <p:sp>
          <p:nvSpPr>
            <p:cNvPr id="3" name="Rectangle 10"/>
            <p:cNvSpPr>
              <a:spLocks noChangeArrowheads="1"/>
            </p:cNvSpPr>
            <p:nvPr/>
          </p:nvSpPr>
          <p:spPr bwMode="auto">
            <a:xfrm>
              <a:off x="2640" y="965"/>
              <a:ext cx="973" cy="239"/>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a:defRPr/>
              </a:pPr>
              <a:endParaRPr lang="en-US" altLang="en-US" sz="2400" dirty="0">
                <a:ea typeface="ＭＳ Ｐゴシック" charset="0"/>
                <a:cs typeface="+mn-cs"/>
              </a:endParaRPr>
            </a:p>
          </p:txBody>
        </p:sp>
        <p:sp>
          <p:nvSpPr>
            <p:cNvPr id="185358" name="Text Box 11"/>
            <p:cNvSpPr txBox="1">
              <a:spLocks noChangeArrowheads="1"/>
            </p:cNvSpPr>
            <p:nvPr/>
          </p:nvSpPr>
          <p:spPr bwMode="auto">
            <a:xfrm>
              <a:off x="4711" y="2110"/>
              <a:ext cx="1216" cy="319"/>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Smoking</a:t>
              </a:r>
            </a:p>
          </p:txBody>
        </p:sp>
      </p:grpSp>
      <p:sp>
        <p:nvSpPr>
          <p:cNvPr id="185349" name="Text Box 41"/>
          <p:cNvSpPr txBox="1">
            <a:spLocks noChangeArrowheads="1"/>
          </p:cNvSpPr>
          <p:nvPr/>
        </p:nvSpPr>
        <p:spPr bwMode="auto">
          <a:xfrm>
            <a:off x="1625600" y="4081463"/>
            <a:ext cx="1314450" cy="379412"/>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Snorting</a:t>
            </a:r>
          </a:p>
        </p:txBody>
      </p:sp>
      <p:sp>
        <p:nvSpPr>
          <p:cNvPr id="185350" name="Text Box 44"/>
          <p:cNvSpPr txBox="1">
            <a:spLocks noChangeArrowheads="1"/>
          </p:cNvSpPr>
          <p:nvPr/>
        </p:nvSpPr>
        <p:spPr bwMode="auto">
          <a:xfrm>
            <a:off x="6938963" y="4260850"/>
            <a:ext cx="1714500" cy="381000"/>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Injecting</a:t>
            </a:r>
          </a:p>
        </p:txBody>
      </p:sp>
      <p:sp>
        <p:nvSpPr>
          <p:cNvPr id="185353" name="Text Box 41"/>
          <p:cNvSpPr txBox="1">
            <a:spLocks noChangeArrowheads="1"/>
          </p:cNvSpPr>
          <p:nvPr/>
        </p:nvSpPr>
        <p:spPr bwMode="auto">
          <a:xfrm>
            <a:off x="4241800" y="2911475"/>
            <a:ext cx="1774825" cy="379413"/>
          </a:xfrm>
          <a:prstGeom prst="rect">
            <a:avLst/>
          </a:prstGeom>
          <a:noFill/>
          <a:ln w="9525">
            <a:noFill/>
            <a:miter lim="800000"/>
            <a:headEnd/>
            <a:tailEnd/>
          </a:ln>
        </p:spPr>
        <p:txBody>
          <a:bodyPr>
            <a:spAutoFit/>
          </a:bodyPr>
          <a:lstStyle/>
          <a:p>
            <a:pPr>
              <a:spcBef>
                <a:spcPct val="50000"/>
              </a:spcBef>
            </a:pPr>
            <a:r>
              <a:rPr lang="en-US" altLang="en-US" sz="2800" dirty="0">
                <a:solidFill>
                  <a:schemeClr val="accent1">
                    <a:lumMod val="75000"/>
                  </a:schemeClr>
                </a:solidFill>
                <a:latin typeface="Verdana" pitchFamily="34" charset="0"/>
              </a:rPr>
              <a:t>Transdermal</a:t>
            </a:r>
          </a:p>
        </p:txBody>
      </p:sp>
      <p:pic>
        <p:nvPicPr>
          <p:cNvPr id="185354" name="Picture 1"/>
          <p:cNvPicPr>
            <a:picLocks noChangeAspect="1"/>
          </p:cNvPicPr>
          <p:nvPr/>
        </p:nvPicPr>
        <p:blipFill>
          <a:blip r:embed="rId2"/>
          <a:srcRect/>
          <a:stretch>
            <a:fillRect/>
          </a:stretch>
        </p:blipFill>
        <p:spPr bwMode="auto">
          <a:xfrm>
            <a:off x="4365822" y="1546225"/>
            <a:ext cx="1619250" cy="1409700"/>
          </a:xfrm>
          <a:prstGeom prst="ellipse">
            <a:avLst/>
          </a:prstGeom>
          <a:ln>
            <a:noFill/>
          </a:ln>
          <a:effectLst>
            <a:softEdge rad="112500"/>
          </a:effectLst>
        </p:spPr>
      </p:pic>
      <p:pic>
        <p:nvPicPr>
          <p:cNvPr id="185355" name="Picture 5"/>
          <p:cNvPicPr>
            <a:picLocks noChangeAspect="1"/>
          </p:cNvPicPr>
          <p:nvPr/>
        </p:nvPicPr>
        <p:blipFill>
          <a:blip r:embed="rId3"/>
          <a:srcRect t="16013" b="5476"/>
          <a:stretch>
            <a:fillRect/>
          </a:stretch>
        </p:blipFill>
        <p:spPr bwMode="auto">
          <a:xfrm>
            <a:off x="950913" y="514350"/>
            <a:ext cx="1114425" cy="1652588"/>
          </a:xfrm>
          <a:prstGeom prst="ellipse">
            <a:avLst/>
          </a:prstGeom>
          <a:ln>
            <a:noFill/>
          </a:ln>
          <a:effectLst>
            <a:softEdge rad="112500"/>
          </a:effectLst>
        </p:spPr>
      </p:pic>
      <p:pic>
        <p:nvPicPr>
          <p:cNvPr id="185356" name="Picture 8"/>
          <p:cNvPicPr>
            <a:picLocks noChangeAspect="1"/>
          </p:cNvPicPr>
          <p:nvPr/>
        </p:nvPicPr>
        <p:blipFill>
          <a:blip r:embed="rId4"/>
          <a:srcRect/>
          <a:stretch>
            <a:fillRect/>
          </a:stretch>
        </p:blipFill>
        <p:spPr bwMode="auto">
          <a:xfrm>
            <a:off x="7349446" y="295197"/>
            <a:ext cx="1130300" cy="1733550"/>
          </a:xfrm>
          <a:prstGeom prst="ellipse">
            <a:avLst/>
          </a:prstGeom>
          <a:ln>
            <a:noFill/>
          </a:ln>
          <a:effectLst>
            <a:softEdge rad="112500"/>
          </a:effectLst>
        </p:spPr>
      </p:pic>
      <p:pic>
        <p:nvPicPr>
          <p:cNvPr id="16" name="Picture 3" descr="Image result for adult snorting drug">
            <a:hlinkClick r:id="rId5"/>
            <a:extLst>
              <a:ext uri="{FF2B5EF4-FFF2-40B4-BE49-F238E27FC236}">
                <a16:creationId xmlns:a16="http://schemas.microsoft.com/office/drawing/2014/main" id="{2A50BD13-9BE1-4866-87F3-C346FC35CF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65" b="8165"/>
          <a:stretch/>
        </p:blipFill>
        <p:spPr bwMode="auto">
          <a:xfrm>
            <a:off x="1286066" y="2870685"/>
            <a:ext cx="1774825" cy="13006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23" name="Picture 3" descr="Image result for injecting drugs">
            <a:hlinkClick r:id="rId7"/>
            <a:extLst>
              <a:ext uri="{FF2B5EF4-FFF2-40B4-BE49-F238E27FC236}">
                <a16:creationId xmlns:a16="http://schemas.microsoft.com/office/drawing/2014/main" id="{698B5174-4A06-45AC-B41E-1D5E1F7D06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6263" y="2954556"/>
            <a:ext cx="1427162" cy="14271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139825" y="54429"/>
            <a:ext cx="7886700" cy="993775"/>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Duration of Effects</a:t>
            </a:r>
          </a:p>
        </p:txBody>
      </p:sp>
      <p:sp>
        <p:nvSpPr>
          <p:cNvPr id="186370" name="Rectangle 3"/>
          <p:cNvSpPr>
            <a:spLocks noGrp="1" noChangeArrowheads="1"/>
          </p:cNvSpPr>
          <p:nvPr>
            <p:ph idx="1"/>
          </p:nvPr>
        </p:nvSpPr>
        <p:spPr>
          <a:xfrm>
            <a:off x="1004207" y="1434193"/>
            <a:ext cx="6965950" cy="3427413"/>
          </a:xfrm>
        </p:spPr>
        <p:txBody>
          <a:bodyPr/>
          <a:lstStyle/>
          <a:p>
            <a:pPr eaLnBrk="1" hangingPunct="1">
              <a:buFont typeface="Wingdings" pitchFamily="2" charset="2"/>
              <a:buNone/>
            </a:pPr>
            <a:r>
              <a:rPr lang="en-US" altLang="en-US" dirty="0">
                <a:solidFill>
                  <a:schemeClr val="accent1">
                    <a:lumMod val="75000"/>
                  </a:schemeClr>
                </a:solidFill>
              </a:rPr>
              <a:t>                       </a:t>
            </a:r>
            <a:r>
              <a:rPr lang="en-US" altLang="en-US" b="1" u="sng" dirty="0">
                <a:solidFill>
                  <a:schemeClr val="accent1">
                    <a:lumMod val="75000"/>
                  </a:schemeClr>
                </a:solidFill>
              </a:rPr>
              <a:t>Onset</a:t>
            </a:r>
            <a:r>
              <a:rPr lang="en-US" altLang="en-US" b="1" dirty="0">
                <a:solidFill>
                  <a:schemeClr val="accent1">
                    <a:lumMod val="75000"/>
                  </a:schemeClr>
                </a:solidFill>
              </a:rPr>
              <a:t> </a:t>
            </a:r>
            <a:r>
              <a:rPr lang="en-US" altLang="en-US" dirty="0">
                <a:solidFill>
                  <a:schemeClr val="accent1">
                    <a:lumMod val="75000"/>
                  </a:schemeClr>
                </a:solidFill>
              </a:rPr>
              <a:t>             </a:t>
            </a:r>
            <a:r>
              <a:rPr lang="en-US" altLang="en-US" b="1" u="sng" dirty="0">
                <a:solidFill>
                  <a:schemeClr val="accent1">
                    <a:lumMod val="75000"/>
                  </a:schemeClr>
                </a:solidFill>
              </a:rPr>
              <a:t>Peak</a:t>
            </a:r>
            <a:r>
              <a:rPr lang="en-US" altLang="en-US" dirty="0">
                <a:solidFill>
                  <a:schemeClr val="accent1">
                    <a:lumMod val="75000"/>
                  </a:schemeClr>
                </a:solidFill>
              </a:rPr>
              <a:t>              </a:t>
            </a:r>
            <a:r>
              <a:rPr lang="en-US" altLang="en-US" b="1" u="sng" dirty="0">
                <a:solidFill>
                  <a:schemeClr val="accent1">
                    <a:lumMod val="75000"/>
                  </a:schemeClr>
                </a:solidFill>
              </a:rPr>
              <a:t>Duration</a:t>
            </a:r>
          </a:p>
          <a:p>
            <a:pPr eaLnBrk="1" hangingPunct="1">
              <a:buFont typeface="Wingdings" pitchFamily="2" charset="2"/>
              <a:buNone/>
            </a:pPr>
            <a:r>
              <a:rPr lang="en-US" altLang="en-US" b="1" dirty="0">
                <a:solidFill>
                  <a:schemeClr val="accent1">
                    <a:lumMod val="75000"/>
                  </a:schemeClr>
                </a:solidFill>
              </a:rPr>
              <a:t>PCP</a:t>
            </a:r>
            <a:r>
              <a:rPr lang="en-US" altLang="en-US" dirty="0">
                <a:solidFill>
                  <a:schemeClr val="accent1">
                    <a:lumMod val="75000"/>
                  </a:schemeClr>
                </a:solidFill>
              </a:rPr>
              <a:t>              1-5 min          15-30 min           4-6 hours</a:t>
            </a:r>
          </a:p>
          <a:p>
            <a:pPr eaLnBrk="1" hangingPunct="1">
              <a:buFont typeface="Wingdings" pitchFamily="2" charset="2"/>
              <a:buNone/>
            </a:pPr>
            <a:endParaRPr lang="en-US" altLang="en-US" dirty="0">
              <a:solidFill>
                <a:schemeClr val="accent1">
                  <a:lumMod val="75000"/>
                </a:schemeClr>
              </a:solidFill>
            </a:endParaRPr>
          </a:p>
          <a:p>
            <a:pPr eaLnBrk="1" hangingPunct="1">
              <a:buFont typeface="Wingdings" pitchFamily="2" charset="2"/>
              <a:buNone/>
            </a:pPr>
            <a:r>
              <a:rPr lang="en-US" altLang="en-US" b="1" dirty="0">
                <a:solidFill>
                  <a:schemeClr val="accent1">
                    <a:lumMod val="75000"/>
                  </a:schemeClr>
                </a:solidFill>
              </a:rPr>
              <a:t>Ketamine </a:t>
            </a:r>
            <a:r>
              <a:rPr lang="en-US" altLang="en-US" dirty="0">
                <a:solidFill>
                  <a:schemeClr val="accent1">
                    <a:lumMod val="75000"/>
                  </a:schemeClr>
                </a:solidFill>
              </a:rPr>
              <a:t>     1-5 min          15-30 min           4-6 hours</a:t>
            </a:r>
          </a:p>
          <a:p>
            <a:pPr eaLnBrk="1" hangingPunct="1">
              <a:buFont typeface="Wingdings" pitchFamily="2" charset="2"/>
              <a:buNone/>
            </a:pPr>
            <a:endParaRPr lang="en-US" altLang="en-US" dirty="0">
              <a:solidFill>
                <a:schemeClr val="accent1">
                  <a:lumMod val="75000"/>
                </a:schemeClr>
              </a:solidFill>
            </a:endParaRPr>
          </a:p>
          <a:p>
            <a:pPr eaLnBrk="1" hangingPunct="1">
              <a:buFont typeface="Wingdings" pitchFamily="2" charset="2"/>
              <a:buNone/>
            </a:pPr>
            <a:r>
              <a:rPr lang="en-US" altLang="en-US" b="1" dirty="0">
                <a:solidFill>
                  <a:schemeClr val="accent1">
                    <a:lumMod val="75000"/>
                  </a:schemeClr>
                </a:solidFill>
              </a:rPr>
              <a:t>DXM </a:t>
            </a:r>
            <a:r>
              <a:rPr lang="en-US" altLang="en-US" dirty="0">
                <a:solidFill>
                  <a:schemeClr val="accent1">
                    <a:lumMod val="75000"/>
                  </a:schemeClr>
                </a:solidFill>
              </a:rPr>
              <a:t>   rapidly absorbed      2.5 hours           3-6 hours </a:t>
            </a:r>
          </a:p>
        </p:txBody>
      </p:sp>
      <p:pic>
        <p:nvPicPr>
          <p:cNvPr id="186371" name="Picture 1"/>
          <p:cNvPicPr>
            <a:picLocks noChangeAspect="1"/>
          </p:cNvPicPr>
          <p:nvPr/>
        </p:nvPicPr>
        <p:blipFill>
          <a:blip r:embed="rId2"/>
          <a:srcRect/>
          <a:stretch>
            <a:fillRect/>
          </a:stretch>
        </p:blipFill>
        <p:spPr bwMode="auto">
          <a:xfrm>
            <a:off x="7315200" y="209550"/>
            <a:ext cx="1447800" cy="14478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Placeholder 2"/>
          <p:cNvSpPr>
            <a:spLocks noGrp="1"/>
          </p:cNvSpPr>
          <p:nvPr>
            <p:ph type="body" sz="quarter" idx="10"/>
          </p:nvPr>
        </p:nvSpPr>
        <p:spPr>
          <a:xfrm>
            <a:off x="625929" y="-314325"/>
            <a:ext cx="7543800" cy="3505200"/>
          </a:xfrm>
        </p:spPr>
        <p:txBody>
          <a:bodyPr/>
          <a:lstStyle/>
          <a:p>
            <a:pPr eaLnBrk="1" hangingPunct="1"/>
            <a:endParaRPr lang="en-US" b="1" dirty="0">
              <a:solidFill>
                <a:srgbClr val="002060"/>
              </a:solidFill>
            </a:endParaRPr>
          </a:p>
          <a:p>
            <a:pPr eaLnBrk="1" hangingPunct="1"/>
            <a:r>
              <a:rPr lang="en-US" b="1" dirty="0">
                <a:solidFill>
                  <a:srgbClr val="002060"/>
                </a:solidFill>
              </a:rPr>
              <a:t>Questions Regarding </a:t>
            </a:r>
          </a:p>
          <a:p>
            <a:pPr eaLnBrk="1" hangingPunct="1"/>
            <a:r>
              <a:rPr lang="en-US" b="1" dirty="0">
                <a:solidFill>
                  <a:srgbClr val="002060"/>
                </a:solidFill>
              </a:rPr>
              <a:t>Dissociative Anesthetics</a:t>
            </a:r>
          </a:p>
        </p:txBody>
      </p:sp>
      <p:pic>
        <p:nvPicPr>
          <p:cNvPr id="5126" name="Picture 6" descr="Fermi Questions">
            <a:extLst>
              <a:ext uri="{FF2B5EF4-FFF2-40B4-BE49-F238E27FC236}">
                <a16:creationId xmlns:a16="http://schemas.microsoft.com/office/drawing/2014/main" id="{EAC06D81-0188-CCF9-5FD1-C002D35E0C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5370" y="2119224"/>
            <a:ext cx="3511323" cy="2338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1"/>
          <p:cNvSpPr>
            <a:spLocks noGrp="1"/>
          </p:cNvSpPr>
          <p:nvPr>
            <p:ph type="body" sz="quarter" idx="10"/>
          </p:nvPr>
        </p:nvSpPr>
        <p:spPr>
          <a:xfrm>
            <a:off x="718457" y="243378"/>
            <a:ext cx="7543800" cy="762000"/>
          </a:xfrm>
        </p:spPr>
        <p:txBody>
          <a:bodyPr/>
          <a:lstStyle/>
          <a:p>
            <a:pPr eaLnBrk="1" hangingPunct="1"/>
            <a:r>
              <a:rPr lang="en-US" b="1" dirty="0">
                <a:solidFill>
                  <a:schemeClr val="accent1">
                    <a:lumMod val="50000"/>
                  </a:schemeClr>
                </a:solidFill>
              </a:rPr>
              <a:t>Other Objectives</a:t>
            </a:r>
          </a:p>
        </p:txBody>
      </p:sp>
      <p:sp>
        <p:nvSpPr>
          <p:cNvPr id="88066" name="Text Placeholder 2"/>
          <p:cNvSpPr>
            <a:spLocks noGrp="1"/>
          </p:cNvSpPr>
          <p:nvPr>
            <p:ph type="body" sz="quarter" idx="11"/>
          </p:nvPr>
        </p:nvSpPr>
        <p:spPr>
          <a:xfrm>
            <a:off x="579668" y="1166323"/>
            <a:ext cx="7543800" cy="3505200"/>
          </a:xfrm>
        </p:spPr>
        <p:txBody>
          <a:bodyPr/>
          <a:lstStyle/>
          <a:p>
            <a:pPr marL="457200" indent="-457200" eaLnBrk="1" hangingPunct="1">
              <a:buFont typeface="Wingdings" pitchFamily="2" charset="2"/>
              <a:buChar char="ü"/>
            </a:pPr>
            <a:r>
              <a:rPr lang="en-US" dirty="0"/>
              <a:t>Understand the involvement of drugs in the workplace and society</a:t>
            </a:r>
          </a:p>
          <a:p>
            <a:pPr marL="457200" indent="-457200" eaLnBrk="1" hangingPunct="1">
              <a:buFont typeface="Wingdings" pitchFamily="2" charset="2"/>
              <a:buChar char="ü"/>
            </a:pPr>
            <a:endParaRPr lang="en-US" dirty="0"/>
          </a:p>
          <a:p>
            <a:pPr marL="457200" indent="-457200" eaLnBrk="1" hangingPunct="1">
              <a:buFont typeface="Wingdings" pitchFamily="2" charset="2"/>
              <a:buChar char="ü"/>
            </a:pPr>
            <a:r>
              <a:rPr lang="en-US" dirty="0"/>
              <a:t>Discuss the major drug categories and their signs and indicators of impairment</a:t>
            </a:r>
          </a:p>
          <a:p>
            <a:pPr marL="457200" indent="-457200" eaLnBrk="1" hangingPunct="1">
              <a:buFont typeface="Wingdings" pitchFamily="2" charset="2"/>
              <a:buChar char="ü"/>
            </a:pPr>
            <a:endParaRPr lang="en-US" dirty="0"/>
          </a:p>
          <a:p>
            <a:pPr marL="457200" indent="-457200" eaLnBrk="1" hangingPunct="1">
              <a:buFont typeface="Wingdings" pitchFamily="2" charset="2"/>
              <a:buChar char="ü"/>
            </a:pPr>
            <a:endParaRPr lang="en-US" dirty="0"/>
          </a:p>
          <a:p>
            <a:pPr marL="457200" indent="-457200" eaLnBrk="1" hangingPunct="1">
              <a:buFont typeface="Wingdings" pitchFamily="2" charset="2"/>
              <a:buChar char="ü"/>
            </a:pP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55321" y="85725"/>
            <a:ext cx="6515100" cy="857250"/>
          </a:xfrm>
        </p:spPr>
        <p:txBody>
          <a:bodyPr rtlCol="0">
            <a:normAutofit/>
          </a:bodyPr>
          <a:lstStyle/>
          <a:p>
            <a:pPr defTabSz="685783" eaLnBrk="1" fontAlgn="auto" hangingPunct="1">
              <a:spcAft>
                <a:spcPts val="0"/>
              </a:spcAft>
              <a:defRPr/>
            </a:pPr>
            <a:r>
              <a:rPr lang="en-US" altLang="en-US" sz="4400" dirty="0">
                <a:solidFill>
                  <a:srgbClr val="002060"/>
                </a:solidFill>
                <a:latin typeface="+mn-lt"/>
              </a:rPr>
              <a:t>Narcotic Analgesics</a:t>
            </a:r>
          </a:p>
        </p:txBody>
      </p:sp>
      <p:pic>
        <p:nvPicPr>
          <p:cNvPr id="188420" name="Picture 3"/>
          <p:cNvPicPr>
            <a:picLocks noChangeAspect="1"/>
          </p:cNvPicPr>
          <p:nvPr/>
        </p:nvPicPr>
        <p:blipFill>
          <a:blip r:embed="rId2"/>
          <a:srcRect/>
          <a:stretch>
            <a:fillRect/>
          </a:stretch>
        </p:blipFill>
        <p:spPr bwMode="auto">
          <a:xfrm>
            <a:off x="425452" y="1211319"/>
            <a:ext cx="1871662" cy="1387475"/>
          </a:xfrm>
          <a:prstGeom prst="rect">
            <a:avLst/>
          </a:prstGeom>
          <a:ln>
            <a:noFill/>
          </a:ln>
          <a:effectLst>
            <a:softEdge rad="112500"/>
          </a:effectLst>
        </p:spPr>
      </p:pic>
      <p:pic>
        <p:nvPicPr>
          <p:cNvPr id="188421" name="Picture 4"/>
          <p:cNvPicPr>
            <a:picLocks noChangeAspect="1"/>
          </p:cNvPicPr>
          <p:nvPr/>
        </p:nvPicPr>
        <p:blipFill>
          <a:blip r:embed="rId3"/>
          <a:srcRect l="50000"/>
          <a:stretch>
            <a:fillRect/>
          </a:stretch>
        </p:blipFill>
        <p:spPr bwMode="auto">
          <a:xfrm>
            <a:off x="7434263" y="411163"/>
            <a:ext cx="1143000" cy="2114550"/>
          </a:xfrm>
          <a:prstGeom prst="ellipse">
            <a:avLst/>
          </a:prstGeom>
          <a:ln>
            <a:noFill/>
          </a:ln>
          <a:effectLst>
            <a:softEdge rad="112500"/>
          </a:effectLst>
        </p:spPr>
      </p:pic>
      <p:pic>
        <p:nvPicPr>
          <p:cNvPr id="188422" name="Picture 8"/>
          <p:cNvPicPr>
            <a:picLocks noChangeAspect="1"/>
          </p:cNvPicPr>
          <p:nvPr/>
        </p:nvPicPr>
        <p:blipFill>
          <a:blip r:embed="rId4"/>
          <a:srcRect l="20757" t="5379" r="18610" b="6297"/>
          <a:stretch>
            <a:fillRect/>
          </a:stretch>
        </p:blipFill>
        <p:spPr bwMode="auto">
          <a:xfrm>
            <a:off x="1660412" y="2791959"/>
            <a:ext cx="1543050" cy="1492250"/>
          </a:xfrm>
          <a:prstGeom prst="ellipse">
            <a:avLst/>
          </a:prstGeom>
          <a:ln>
            <a:noFill/>
          </a:ln>
          <a:effectLst>
            <a:softEdge rad="112500"/>
          </a:effectLst>
        </p:spPr>
      </p:pic>
      <p:pic>
        <p:nvPicPr>
          <p:cNvPr id="188423" name="Picture 9"/>
          <p:cNvPicPr>
            <a:picLocks noChangeAspect="1"/>
          </p:cNvPicPr>
          <p:nvPr/>
        </p:nvPicPr>
        <p:blipFill>
          <a:blip r:embed="rId5"/>
          <a:srcRect l="19020" r="23817" b="6798"/>
          <a:stretch>
            <a:fillRect/>
          </a:stretch>
        </p:blipFill>
        <p:spPr bwMode="auto">
          <a:xfrm>
            <a:off x="7396049" y="2867139"/>
            <a:ext cx="1008063" cy="1497012"/>
          </a:xfrm>
          <a:prstGeom prst="rect">
            <a:avLst/>
          </a:prstGeom>
          <a:ln>
            <a:noFill/>
          </a:ln>
          <a:effectLst>
            <a:softEdge rad="112500"/>
          </a:effectLst>
        </p:spPr>
      </p:pic>
      <p:pic>
        <p:nvPicPr>
          <p:cNvPr id="188424" name="Picture 10"/>
          <p:cNvPicPr>
            <a:picLocks noChangeAspect="1"/>
          </p:cNvPicPr>
          <p:nvPr/>
        </p:nvPicPr>
        <p:blipFill>
          <a:blip r:embed="rId6"/>
          <a:srcRect/>
          <a:stretch>
            <a:fillRect/>
          </a:stretch>
        </p:blipFill>
        <p:spPr bwMode="auto">
          <a:xfrm>
            <a:off x="5478349" y="1386795"/>
            <a:ext cx="1211263" cy="2228850"/>
          </a:xfrm>
          <a:prstGeom prst="ellipse">
            <a:avLst/>
          </a:prstGeom>
          <a:ln>
            <a:noFill/>
          </a:ln>
          <a:effectLst>
            <a:softEdge rad="112500"/>
          </a:effectLst>
        </p:spPr>
      </p:pic>
      <p:pic>
        <p:nvPicPr>
          <p:cNvPr id="6146" name="Picture 2" descr="Facts about Fentanyl">
            <a:extLst>
              <a:ext uri="{FF2B5EF4-FFF2-40B4-BE49-F238E27FC236}">
                <a16:creationId xmlns:a16="http://schemas.microsoft.com/office/drawing/2014/main" id="{6C512246-7277-BB5B-EEA6-C43F2DBEBF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42" r="27899"/>
          <a:stretch/>
        </p:blipFill>
        <p:spPr bwMode="auto">
          <a:xfrm>
            <a:off x="3665652" y="942975"/>
            <a:ext cx="1543050" cy="2930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2"/>
          <a:srcRect/>
          <a:stretch>
            <a:fillRect/>
          </a:stretch>
        </p:blipFill>
        <p:spPr bwMode="auto">
          <a:xfrm>
            <a:off x="6443888" y="476865"/>
            <a:ext cx="2447925" cy="2447925"/>
          </a:xfrm>
          <a:prstGeom prst="rect">
            <a:avLst/>
          </a:prstGeom>
          <a:noFill/>
          <a:ln w="9525">
            <a:noFill/>
            <a:miter lim="800000"/>
            <a:headEnd/>
            <a:tailEnd/>
          </a:ln>
        </p:spPr>
      </p:pic>
      <p:sp>
        <p:nvSpPr>
          <p:cNvPr id="128002" name="Text Box 2"/>
          <p:cNvSpPr txBox="1">
            <a:spLocks noChangeArrowheads="1"/>
          </p:cNvSpPr>
          <p:nvPr/>
        </p:nvSpPr>
        <p:spPr bwMode="auto">
          <a:xfrm>
            <a:off x="1476149" y="1512391"/>
            <a:ext cx="5456237" cy="1754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568325" indent="-568325" eaLnBrk="0" hangingPunct="0">
              <a:defRPr>
                <a:solidFill>
                  <a:schemeClr val="tx1"/>
                </a:solidFill>
                <a:latin typeface="Arial" panose="020B0604020202020204" pitchFamily="34" charset="0"/>
              </a:defRPr>
            </a:lvl1pPr>
            <a:lvl2pPr marL="68262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Euphoria</a:t>
            </a:r>
          </a:p>
          <a:p>
            <a:pPr marL="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Relief from pain</a:t>
            </a:r>
          </a:p>
          <a:p>
            <a:pPr marL="0" indent="0">
              <a:spcBef>
                <a:spcPct val="75000"/>
              </a:spcBef>
              <a:buClr>
                <a:srgbClr val="FF0066"/>
              </a:buClr>
              <a:buSzPct val="90000"/>
              <a:defRPr/>
            </a:pPr>
            <a:r>
              <a:rPr lang="en-US" altLang="en-US" sz="3600" dirty="0">
                <a:solidFill>
                  <a:schemeClr val="accent1">
                    <a:lumMod val="75000"/>
                  </a:schemeClr>
                </a:solidFill>
                <a:latin typeface="+mn-lt"/>
                <a:ea typeface="ＭＳ Ｐゴシック" charset="0"/>
                <a:cs typeface="+mn-cs"/>
              </a:rPr>
              <a:t>Relief from the symptoms of withdrawal</a:t>
            </a:r>
          </a:p>
        </p:txBody>
      </p:sp>
      <p:sp>
        <p:nvSpPr>
          <p:cNvPr id="128003" name="Text Box 3"/>
          <p:cNvSpPr txBox="1">
            <a:spLocks noChangeArrowheads="1"/>
          </p:cNvSpPr>
          <p:nvPr/>
        </p:nvSpPr>
        <p:spPr bwMode="auto">
          <a:xfrm>
            <a:off x="1616529" y="111124"/>
            <a:ext cx="5429250" cy="769441"/>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sz="4400" b="1" baseline="0" dirty="0">
                <a:solidFill>
                  <a:srgbClr val="00396D"/>
                </a:solidFill>
                <a:latin typeface="+mn-lt"/>
                <a:ea typeface="ＭＳ Ｐゴシック" charset="0"/>
                <a:cs typeface="+mn-cs"/>
              </a:rPr>
              <a:t>Generalized Effects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461406" y="99762"/>
            <a:ext cx="5706835" cy="2000548"/>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396D"/>
                </a:solidFill>
                <a:latin typeface="+mn-lt"/>
                <a:ea typeface="ＭＳ Ｐゴシック" charset="0"/>
                <a:cs typeface="+mn-cs"/>
              </a:rPr>
              <a:t>Fentanyl</a:t>
            </a:r>
          </a:p>
          <a:p>
            <a:pPr algn="ctr">
              <a:defRPr/>
            </a:pPr>
            <a:endParaRPr lang="en-US" altLang="en-US" b="1" baseline="0" dirty="0">
              <a:solidFill>
                <a:srgbClr val="00396D"/>
              </a:solidFill>
              <a:latin typeface="+mn-lt"/>
              <a:ea typeface="ＭＳ Ｐゴシック" charset="0"/>
              <a:cs typeface="+mn-cs"/>
            </a:endParaRPr>
          </a:p>
          <a:p>
            <a:pPr algn="ctr">
              <a:defRPr/>
            </a:pPr>
            <a:endParaRPr lang="en-US" altLang="en-US" b="1" baseline="0" dirty="0">
              <a:solidFill>
                <a:srgbClr val="00396D"/>
              </a:solidFill>
              <a:latin typeface="+mn-lt"/>
              <a:ea typeface="ＭＳ Ｐゴシック" charset="0"/>
              <a:cs typeface="+mn-cs"/>
            </a:endParaRPr>
          </a:p>
        </p:txBody>
      </p:sp>
      <p:pic>
        <p:nvPicPr>
          <p:cNvPr id="4" name="Picture 3">
            <a:extLst>
              <a:ext uri="{FF2B5EF4-FFF2-40B4-BE49-F238E27FC236}">
                <a16:creationId xmlns:a16="http://schemas.microsoft.com/office/drawing/2014/main" id="{8DA6CB08-5DB7-A60E-C01F-4BDF100A7A01}"/>
              </a:ext>
            </a:extLst>
          </p:cNvPr>
          <p:cNvPicPr>
            <a:picLocks noChangeAspect="1"/>
          </p:cNvPicPr>
          <p:nvPr/>
        </p:nvPicPr>
        <p:blipFill rotWithShape="1">
          <a:blip r:embed="rId2"/>
          <a:srcRect l="3334" t="11844" r="3684" b="23121"/>
          <a:stretch/>
        </p:blipFill>
        <p:spPr>
          <a:xfrm>
            <a:off x="1753280" y="979715"/>
            <a:ext cx="5637439" cy="2447370"/>
          </a:xfrm>
          <a:prstGeom prst="rect">
            <a:avLst/>
          </a:prstGeom>
        </p:spPr>
      </p:pic>
      <p:sp>
        <p:nvSpPr>
          <p:cNvPr id="5" name="TextBox 4">
            <a:extLst>
              <a:ext uri="{FF2B5EF4-FFF2-40B4-BE49-F238E27FC236}">
                <a16:creationId xmlns:a16="http://schemas.microsoft.com/office/drawing/2014/main" id="{B4FC9974-0FEB-C07A-3DD5-A90C389FFECF}"/>
              </a:ext>
            </a:extLst>
          </p:cNvPr>
          <p:cNvSpPr txBox="1"/>
          <p:nvPr/>
        </p:nvSpPr>
        <p:spPr>
          <a:xfrm>
            <a:off x="620485" y="3812721"/>
            <a:ext cx="8080545" cy="913070"/>
          </a:xfrm>
          <a:prstGeom prst="rect">
            <a:avLst/>
          </a:prstGeom>
          <a:noFill/>
        </p:spPr>
        <p:txBody>
          <a:bodyPr wrap="none" rtlCol="0">
            <a:spAutoFit/>
          </a:bodyPr>
          <a:lstStyle/>
          <a:p>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hlinkClick r:id="rId3"/>
              </a:rPr>
              <a:t>https://www.youtube.com/watch?v=C0tW8FWBm1g</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200400" y="147411"/>
            <a:ext cx="2743200" cy="769441"/>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4400" b="1" baseline="0" dirty="0">
                <a:solidFill>
                  <a:srgbClr val="00396D"/>
                </a:solidFill>
                <a:latin typeface="+mn-lt"/>
                <a:ea typeface="ＭＳ Ｐゴシック" charset="0"/>
                <a:cs typeface="+mn-cs"/>
              </a:rPr>
              <a:t>Tolerance</a:t>
            </a:r>
          </a:p>
        </p:txBody>
      </p:sp>
      <p:pic>
        <p:nvPicPr>
          <p:cNvPr id="7172" name="Picture 4" descr="Benzodiazepine Tolerance: Why Are My Symptoms Getting Worse on My Medication?  - Benzodiazepine Information Coalition">
            <a:extLst>
              <a:ext uri="{FF2B5EF4-FFF2-40B4-BE49-F238E27FC236}">
                <a16:creationId xmlns:a16="http://schemas.microsoft.com/office/drawing/2014/main" id="{3BF7C708-5FC0-36A0-C6E9-F694B7461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692" y="734785"/>
            <a:ext cx="6123215" cy="367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00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058988" y="174625"/>
            <a:ext cx="5086350"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Narcotic Analgesics</a:t>
            </a:r>
          </a:p>
        </p:txBody>
      </p:sp>
      <p:sp>
        <p:nvSpPr>
          <p:cNvPr id="130051" name="Text Box 3"/>
          <p:cNvSpPr txBox="1">
            <a:spLocks noChangeArrowheads="1"/>
          </p:cNvSpPr>
          <p:nvPr/>
        </p:nvSpPr>
        <p:spPr bwMode="auto">
          <a:xfrm>
            <a:off x="938893" y="1335881"/>
            <a:ext cx="6286500" cy="5032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dirty="0">
                <a:solidFill>
                  <a:schemeClr val="accent1">
                    <a:lumMod val="75000"/>
                  </a:schemeClr>
                </a:solidFill>
                <a:latin typeface="+mn-lt"/>
                <a:ea typeface="ＭＳ Ｐゴシック" charset="0"/>
                <a:cs typeface="+mn-cs"/>
              </a:rPr>
              <a:t>Natural Alkaloids: Occur naturally in Opium</a:t>
            </a:r>
          </a:p>
        </p:txBody>
      </p:sp>
      <p:sp>
        <p:nvSpPr>
          <p:cNvPr id="130052" name="Text Box 4"/>
          <p:cNvSpPr txBox="1">
            <a:spLocks noChangeArrowheads="1"/>
          </p:cNvSpPr>
          <p:nvPr/>
        </p:nvSpPr>
        <p:spPr bwMode="auto">
          <a:xfrm>
            <a:off x="938893" y="2389414"/>
            <a:ext cx="6477000" cy="1323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dirty="0">
                <a:solidFill>
                  <a:schemeClr val="accent1">
                    <a:lumMod val="75000"/>
                  </a:schemeClr>
                </a:solidFill>
                <a:latin typeface="+mn-lt"/>
                <a:ea typeface="ＭＳ Ｐゴシック" charset="0"/>
                <a:cs typeface="+mn-cs"/>
              </a:rPr>
              <a:t>Synthetics: Chemically produced Narcotic Analgesics with no relation to opium but produce similar effects</a:t>
            </a:r>
          </a:p>
        </p:txBody>
      </p:sp>
      <p:pic>
        <p:nvPicPr>
          <p:cNvPr id="191493" name="Picture 1"/>
          <p:cNvPicPr>
            <a:picLocks noChangeAspect="1"/>
          </p:cNvPicPr>
          <p:nvPr/>
        </p:nvPicPr>
        <p:blipFill>
          <a:blip r:embed="rId2"/>
          <a:srcRect l="2083" r="22917"/>
          <a:stretch>
            <a:fillRect/>
          </a:stretch>
        </p:blipFill>
        <p:spPr bwMode="auto">
          <a:xfrm>
            <a:off x="7543800" y="1047750"/>
            <a:ext cx="1371600" cy="1219200"/>
          </a:xfrm>
          <a:prstGeom prst="rect">
            <a:avLst/>
          </a:prstGeom>
          <a:ln>
            <a:noFill/>
          </a:ln>
          <a:effectLst>
            <a:softEdge rad="112500"/>
          </a:effectLst>
        </p:spPr>
      </p:pic>
      <p:pic>
        <p:nvPicPr>
          <p:cNvPr id="191494" name="Picture 2"/>
          <p:cNvPicPr>
            <a:picLocks noChangeAspect="1"/>
          </p:cNvPicPr>
          <p:nvPr/>
        </p:nvPicPr>
        <p:blipFill>
          <a:blip r:embed="rId3"/>
          <a:srcRect/>
          <a:stretch>
            <a:fillRect/>
          </a:stretch>
        </p:blipFill>
        <p:spPr bwMode="auto">
          <a:xfrm>
            <a:off x="7170965" y="2643868"/>
            <a:ext cx="1885950" cy="1885950"/>
          </a:xfrm>
          <a:prstGeom prst="ellipse">
            <a:avLst/>
          </a:prstGeom>
          <a:ln>
            <a:noFill/>
          </a:ln>
          <a:effectLst>
            <a:softEdge rad="112500"/>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627414" y="54656"/>
            <a:ext cx="7620000" cy="800100"/>
          </a:xfrm>
        </p:spPr>
        <p:txBody>
          <a:bodyPr rtlCol="0">
            <a:normAutofit/>
          </a:bodyPr>
          <a:lstStyle/>
          <a:p>
            <a:pPr defTabSz="685783" eaLnBrk="1" fontAlgn="auto" hangingPunct="1">
              <a:spcAft>
                <a:spcPts val="0"/>
              </a:spcAft>
              <a:defRPr/>
            </a:pPr>
            <a:r>
              <a:rPr lang="en-US" altLang="en-US" sz="4000" dirty="0">
                <a:solidFill>
                  <a:srgbClr val="002060"/>
                </a:solidFill>
                <a:latin typeface="+mn-lt"/>
              </a:rPr>
              <a:t>Narcotic Analgesics </a:t>
            </a:r>
          </a:p>
        </p:txBody>
      </p:sp>
      <p:sp>
        <p:nvSpPr>
          <p:cNvPr id="133123" name="Rectangle 3"/>
          <p:cNvSpPr>
            <a:spLocks noGrp="1" noChangeArrowheads="1"/>
          </p:cNvSpPr>
          <p:nvPr>
            <p:ph idx="1"/>
          </p:nvPr>
        </p:nvSpPr>
        <p:spPr>
          <a:xfrm>
            <a:off x="1752600" y="1058863"/>
            <a:ext cx="6858000" cy="3371850"/>
          </a:xfrm>
        </p:spPr>
        <p:txBody>
          <a:bodyPr rtlCol="0">
            <a:normAutofit fontScale="92500" lnSpcReduction="10000"/>
          </a:bodyPr>
          <a:lstStyle/>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Commonly abused narcotic analgesics include:</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Hydrocodone</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Vicodin</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Tramadol (Ultram)</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Tylenol 3 (with codeine) </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Darvocet</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Morphine</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Oxycontin</a:t>
            </a:r>
          </a:p>
          <a:p>
            <a:pPr marL="171446" indent="-171446" defTabSz="685783" eaLnBrk="1" fontAlgn="auto" hangingPunct="1">
              <a:spcAft>
                <a:spcPts val="0"/>
              </a:spcAft>
              <a:buFont typeface="Wingdings" panose="05000000000000000000" pitchFamily="2" charset="2"/>
              <a:buNone/>
              <a:defRPr/>
            </a:pPr>
            <a:r>
              <a:rPr lang="en-US" altLang="en-US" sz="2400" dirty="0">
                <a:solidFill>
                  <a:schemeClr val="accent1">
                    <a:lumMod val="75000"/>
                  </a:schemeClr>
                </a:solidFill>
              </a:rPr>
              <a:t>- Suboxone</a:t>
            </a:r>
          </a:p>
        </p:txBody>
      </p:sp>
      <p:pic>
        <p:nvPicPr>
          <p:cNvPr id="192515" name="Picture 2" descr="Image result for ultram"/>
          <p:cNvPicPr>
            <a:picLocks noChangeAspect="1" noChangeArrowheads="1"/>
          </p:cNvPicPr>
          <p:nvPr/>
        </p:nvPicPr>
        <p:blipFill>
          <a:blip r:embed="rId3"/>
          <a:srcRect/>
          <a:stretch>
            <a:fillRect/>
          </a:stretch>
        </p:blipFill>
        <p:spPr bwMode="auto">
          <a:xfrm>
            <a:off x="3968388" y="2941638"/>
            <a:ext cx="1538287" cy="1538288"/>
          </a:xfrm>
          <a:prstGeom prst="rect">
            <a:avLst/>
          </a:prstGeom>
          <a:noFill/>
          <a:ln w="9525">
            <a:noFill/>
            <a:miter lim="800000"/>
            <a:headEnd/>
            <a:tailEnd/>
          </a:ln>
        </p:spPr>
      </p:pic>
      <p:pic>
        <p:nvPicPr>
          <p:cNvPr id="192516" name="Picture 2"/>
          <p:cNvPicPr>
            <a:picLocks noChangeAspect="1"/>
          </p:cNvPicPr>
          <p:nvPr/>
        </p:nvPicPr>
        <p:blipFill>
          <a:blip r:embed="rId4"/>
          <a:srcRect/>
          <a:stretch>
            <a:fillRect/>
          </a:stretch>
        </p:blipFill>
        <p:spPr bwMode="auto">
          <a:xfrm>
            <a:off x="5748338" y="1696063"/>
            <a:ext cx="2676525" cy="235902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281918" y="326572"/>
            <a:ext cx="2571750" cy="857250"/>
          </a:xfrm>
        </p:spPr>
        <p:txBody>
          <a:bodyPr rtlCol="0">
            <a:normAutofit/>
          </a:bodyPr>
          <a:lstStyle/>
          <a:p>
            <a:pPr defTabSz="685783" eaLnBrk="1" fontAlgn="auto" hangingPunct="1">
              <a:spcAft>
                <a:spcPts val="0"/>
              </a:spcAft>
              <a:defRPr/>
            </a:pPr>
            <a:r>
              <a:rPr lang="en-US" altLang="en-US" sz="4000" dirty="0">
                <a:solidFill>
                  <a:srgbClr val="00478A"/>
                </a:solidFill>
                <a:latin typeface="+mn-lt"/>
              </a:rPr>
              <a:t>Oxycontin</a:t>
            </a:r>
            <a:endParaRPr lang="en-US" altLang="en-US" dirty="0">
              <a:solidFill>
                <a:srgbClr val="00478A"/>
              </a:solidFill>
              <a:latin typeface="+mn-lt"/>
            </a:endParaRPr>
          </a:p>
        </p:txBody>
      </p:sp>
      <p:pic>
        <p:nvPicPr>
          <p:cNvPr id="194562" name="Picture 3" descr="oxycontin"/>
          <p:cNvPicPr>
            <a:picLocks noChangeAspect="1" noChangeArrowheads="1"/>
          </p:cNvPicPr>
          <p:nvPr/>
        </p:nvPicPr>
        <p:blipFill>
          <a:blip r:embed="rId2"/>
          <a:srcRect l="7591" t="4707" r="12692"/>
          <a:stretch>
            <a:fillRect/>
          </a:stretch>
        </p:blipFill>
        <p:spPr bwMode="auto">
          <a:xfrm>
            <a:off x="5261882" y="221117"/>
            <a:ext cx="1600200" cy="2505075"/>
          </a:xfrm>
          <a:prstGeom prst="rect">
            <a:avLst/>
          </a:prstGeom>
          <a:noFill/>
          <a:ln w="9525">
            <a:noFill/>
            <a:miter lim="800000"/>
            <a:headEnd/>
            <a:tailEnd/>
          </a:ln>
        </p:spPr>
      </p:pic>
      <p:sp>
        <p:nvSpPr>
          <p:cNvPr id="141316" name="Rectangle 4"/>
          <p:cNvSpPr>
            <a:spLocks noChangeArrowheads="1"/>
          </p:cNvSpPr>
          <p:nvPr/>
        </p:nvSpPr>
        <p:spPr bwMode="auto">
          <a:xfrm>
            <a:off x="363538" y="2974861"/>
            <a:ext cx="2571750" cy="857250"/>
          </a:xfrm>
          <a:prstGeom prst="rect">
            <a:avLst/>
          </a:prstGeom>
          <a:noFill/>
          <a:ln>
            <a:noFill/>
          </a:ln>
          <a:effectLst/>
          <a:extLst>
            <a:ext uri="{909E8E84-426E-40dd-AFC4-6F175D3DCCD1}"/>
            <a:ext uri="{91240B29-F687-4f45-9708-019B960494DF}"/>
            <a:ext uri="{AF507438-7753-43e0-B8FC-AC1667EBCBE1}"/>
          </a:extLst>
        </p:spPr>
        <p:txBody>
          <a:bodyPr anchor="ctr" anchorCtr="1"/>
          <a:lstStyle>
            <a:lvl1pPr algn="ctr">
              <a:defRPr sz="4400">
                <a:solidFill>
                  <a:schemeClr val="tx2"/>
                </a:solidFill>
                <a:effectLst>
                  <a:outerShdw blurRad="38100" dist="38100" dir="2700000" algn="tl">
                    <a:srgbClr val="000000"/>
                  </a:outerShdw>
                </a:effectLst>
                <a:latin typeface="Arial" panose="020B0604020202020204" pitchFamily="34" charset="0"/>
              </a:defRPr>
            </a:lvl1pPr>
            <a:lvl2pPr algn="ctr">
              <a:defRPr sz="4400">
                <a:solidFill>
                  <a:schemeClr val="tx2"/>
                </a:solidFill>
                <a:effectLst>
                  <a:outerShdw blurRad="38100" dist="38100" dir="2700000" algn="tl">
                    <a:srgbClr val="000000"/>
                  </a:outerShdw>
                </a:effectLst>
                <a:latin typeface="Arial" panose="020B0604020202020204" pitchFamily="34" charset="0"/>
              </a:defRPr>
            </a:lvl2pPr>
            <a:lvl3pPr algn="ctr">
              <a:defRPr sz="4400">
                <a:solidFill>
                  <a:schemeClr val="tx2"/>
                </a:solidFill>
                <a:effectLst>
                  <a:outerShdw blurRad="38100" dist="38100" dir="2700000" algn="tl">
                    <a:srgbClr val="000000"/>
                  </a:outerShdw>
                </a:effectLst>
                <a:latin typeface="Arial" panose="020B0604020202020204" pitchFamily="34" charset="0"/>
              </a:defRPr>
            </a:lvl3pPr>
            <a:lvl4pPr algn="ctr">
              <a:defRPr sz="4400">
                <a:solidFill>
                  <a:schemeClr val="tx2"/>
                </a:solidFill>
                <a:effectLst>
                  <a:outerShdw blurRad="38100" dist="38100" dir="2700000" algn="tl">
                    <a:srgbClr val="000000"/>
                  </a:outerShdw>
                </a:effectLst>
                <a:latin typeface="Arial" panose="020B0604020202020204" pitchFamily="34" charset="0"/>
              </a:defRPr>
            </a:lvl4pPr>
            <a:lvl5pPr algn="ct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lgn="l">
              <a:defRPr/>
            </a:pPr>
            <a:r>
              <a:rPr lang="en-US" altLang="en-US" sz="4000" b="1" baseline="0" dirty="0">
                <a:solidFill>
                  <a:srgbClr val="00478A"/>
                </a:solidFill>
                <a:effectLst/>
                <a:latin typeface="+mn-lt"/>
                <a:ea typeface="ＭＳ Ｐゴシック" charset="0"/>
                <a:cs typeface="+mn-cs"/>
              </a:rPr>
              <a:t>Fentanyl</a:t>
            </a:r>
            <a:endParaRPr lang="en-US" altLang="en-US" sz="5400" b="1" baseline="0" dirty="0">
              <a:solidFill>
                <a:srgbClr val="00478A"/>
              </a:solidFill>
              <a:effectLst/>
              <a:latin typeface="+mn-lt"/>
              <a:ea typeface="ＭＳ Ｐゴシック" charset="0"/>
              <a:cs typeface="+mn-cs"/>
            </a:endParaRPr>
          </a:p>
        </p:txBody>
      </p:sp>
      <p:pic>
        <p:nvPicPr>
          <p:cNvPr id="194564" name="Picture 6" descr="fentanyl2"/>
          <p:cNvPicPr>
            <a:picLocks noChangeAspect="1" noChangeArrowheads="1"/>
          </p:cNvPicPr>
          <p:nvPr/>
        </p:nvPicPr>
        <p:blipFill>
          <a:blip r:embed="rId3"/>
          <a:srcRect/>
          <a:stretch>
            <a:fillRect/>
          </a:stretch>
        </p:blipFill>
        <p:spPr bwMode="auto">
          <a:xfrm>
            <a:off x="2935288" y="2726192"/>
            <a:ext cx="1292225" cy="1333500"/>
          </a:xfrm>
          <a:prstGeom prst="rect">
            <a:avLst/>
          </a:prstGeom>
          <a:noFill/>
          <a:ln w="9525">
            <a:noFill/>
            <a:miter lim="800000"/>
            <a:headEnd/>
            <a:tailEnd/>
          </a:ln>
        </p:spPr>
      </p:pic>
      <p:pic>
        <p:nvPicPr>
          <p:cNvPr id="194565" name="Picture 7" descr="fentanyl"/>
          <p:cNvPicPr>
            <a:picLocks noChangeAspect="1" noChangeArrowheads="1"/>
          </p:cNvPicPr>
          <p:nvPr/>
        </p:nvPicPr>
        <p:blipFill>
          <a:blip r:embed="rId4"/>
          <a:srcRect/>
          <a:stretch>
            <a:fillRect/>
          </a:stretch>
        </p:blipFill>
        <p:spPr bwMode="auto">
          <a:xfrm>
            <a:off x="4680857" y="3185432"/>
            <a:ext cx="1649413" cy="1071563"/>
          </a:xfrm>
          <a:prstGeom prst="rect">
            <a:avLst/>
          </a:prstGeom>
          <a:noFill/>
          <a:ln w="9525">
            <a:noFill/>
            <a:miter lim="800000"/>
            <a:headEnd/>
            <a:tailEnd/>
          </a:ln>
        </p:spPr>
      </p:pic>
      <p:pic>
        <p:nvPicPr>
          <p:cNvPr id="8194" name="Picture 2" descr="What Is Fentanyl? | Everyday Health">
            <a:extLst>
              <a:ext uri="{FF2B5EF4-FFF2-40B4-BE49-F238E27FC236}">
                <a16:creationId xmlns:a16="http://schemas.microsoft.com/office/drawing/2014/main" id="{9DC702D6-C06D-8999-D44C-FF5E3868F6B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736"/>
          <a:stretch/>
        </p:blipFill>
        <p:spPr bwMode="auto">
          <a:xfrm>
            <a:off x="6783614" y="3063159"/>
            <a:ext cx="1832883" cy="14467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333281" y="164722"/>
            <a:ext cx="8112125"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altLang="en-US" b="1" baseline="0" dirty="0">
                <a:solidFill>
                  <a:srgbClr val="002060"/>
                </a:solidFill>
                <a:latin typeface="+mn-lt"/>
                <a:ea typeface="ＭＳ Ｐゴシック" charset="0"/>
                <a:cs typeface="+mn-cs"/>
              </a:rPr>
              <a:t>General Impairment Indicators</a:t>
            </a:r>
          </a:p>
        </p:txBody>
      </p:sp>
      <p:pic>
        <p:nvPicPr>
          <p:cNvPr id="195587" name="Picture 1"/>
          <p:cNvPicPr>
            <a:picLocks noChangeAspect="1"/>
          </p:cNvPicPr>
          <p:nvPr/>
        </p:nvPicPr>
        <p:blipFill>
          <a:blip r:embed="rId2"/>
          <a:srcRect l="25769" r="32126" b="42110"/>
          <a:stretch>
            <a:fillRect/>
          </a:stretch>
        </p:blipFill>
        <p:spPr bwMode="auto">
          <a:xfrm>
            <a:off x="4130675" y="1031875"/>
            <a:ext cx="1371600" cy="1885950"/>
          </a:xfrm>
          <a:prstGeom prst="ellipse">
            <a:avLst/>
          </a:prstGeom>
          <a:ln>
            <a:noFill/>
          </a:ln>
          <a:effectLst>
            <a:softEdge rad="112500"/>
          </a:effectLst>
        </p:spPr>
      </p:pic>
      <p:grpSp>
        <p:nvGrpSpPr>
          <p:cNvPr id="6" name="Group 4"/>
          <p:cNvGrpSpPr>
            <a:grpSpLocks/>
          </p:cNvGrpSpPr>
          <p:nvPr/>
        </p:nvGrpSpPr>
        <p:grpSpPr bwMode="auto">
          <a:xfrm>
            <a:off x="4050423" y="3071385"/>
            <a:ext cx="4543031" cy="1422401"/>
            <a:chOff x="864" y="1200"/>
            <a:chExt cx="4420" cy="2019"/>
          </a:xfrm>
        </p:grpSpPr>
        <p:pic>
          <p:nvPicPr>
            <p:cNvPr id="195592" name="Picture 5" descr="Track Marks 2 (Ramon)"/>
            <p:cNvPicPr>
              <a:picLocks noChangeAspect="1" noChangeArrowheads="1"/>
            </p:cNvPicPr>
            <p:nvPr/>
          </p:nvPicPr>
          <p:blipFill>
            <a:blip r:embed="rId3"/>
            <a:srcRect/>
            <a:stretch>
              <a:fillRect/>
            </a:stretch>
          </p:blipFill>
          <p:spPr bwMode="auto">
            <a:xfrm>
              <a:off x="2592" y="1200"/>
              <a:ext cx="2692" cy="2019"/>
            </a:xfrm>
            <a:prstGeom prst="ellipse">
              <a:avLst/>
            </a:prstGeom>
            <a:ln>
              <a:noFill/>
            </a:ln>
            <a:effectLst>
              <a:softEdge rad="112500"/>
            </a:effectLst>
          </p:spPr>
        </p:pic>
        <p:sp>
          <p:nvSpPr>
            <p:cNvPr id="8" name="Rectangle 6"/>
            <p:cNvSpPr>
              <a:spLocks noChangeArrowheads="1"/>
            </p:cNvSpPr>
            <p:nvPr/>
          </p:nvSpPr>
          <p:spPr bwMode="auto">
            <a:xfrm>
              <a:off x="864" y="1296"/>
              <a:ext cx="1583" cy="384"/>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spcBef>
                  <a:spcPct val="20000"/>
                </a:spcBef>
                <a:buClr>
                  <a:schemeClr val="tx2"/>
                </a:buClr>
                <a:buSzPct val="115000"/>
                <a:buFont typeface="Wingdings" panose="05000000000000000000" pitchFamily="2" charset="2"/>
                <a:buChar char="§"/>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Font typeface="Wingdings" panose="05000000000000000000" pitchFamily="2" charset="2"/>
                <a:buChar char="§"/>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tx2"/>
                </a:buClr>
                <a:buSzPct val="115000"/>
                <a:buFont typeface="Wingdings" panose="05000000000000000000" pitchFamily="2" charset="2"/>
                <a:buChar char="§"/>
                <a:defRPr>
                  <a:solidFill>
                    <a:schemeClr val="tx1"/>
                  </a:solidFill>
                  <a:effectLst>
                    <a:outerShdw blurRad="38100" dist="38100" dir="2700000" algn="tl">
                      <a:srgbClr val="000000"/>
                    </a:outerShdw>
                  </a:effectLst>
                  <a:latin typeface="Arial" panose="020B0604020202020204" pitchFamily="34" charset="0"/>
                </a:defRPr>
              </a:lvl9pPr>
            </a:lstStyle>
            <a:p>
              <a:pPr>
                <a:spcAft>
                  <a:spcPct val="20000"/>
                </a:spcAft>
                <a:buFont typeface="Wingdings" panose="05000000000000000000" pitchFamily="2" charset="2"/>
                <a:buNone/>
                <a:defRPr/>
              </a:pPr>
              <a:endParaRPr lang="en-US" altLang="en-US" sz="2400" dirty="0">
                <a:ea typeface="ＭＳ Ｐゴシック" charset="0"/>
                <a:cs typeface="+mn-cs"/>
              </a:endParaRPr>
            </a:p>
          </p:txBody>
        </p:sp>
      </p:grpSp>
      <p:sp>
        <p:nvSpPr>
          <p:cNvPr id="195589" name="Content Placeholder 3"/>
          <p:cNvSpPr>
            <a:spLocks noGrp="1"/>
          </p:cNvSpPr>
          <p:nvPr>
            <p:ph sz="half" idx="4294967295"/>
          </p:nvPr>
        </p:nvSpPr>
        <p:spPr>
          <a:xfrm>
            <a:off x="333281" y="1321027"/>
            <a:ext cx="3495675" cy="2917825"/>
          </a:xfrm>
        </p:spPr>
        <p:txBody>
          <a:bodyPr/>
          <a:lstStyle/>
          <a:p>
            <a:pPr marL="0" indent="0" eaLnBrk="1" hangingPunct="1">
              <a:spcBef>
                <a:spcPct val="35000"/>
              </a:spcBef>
              <a:buClr>
                <a:srgbClr val="FF0066"/>
              </a:buClr>
              <a:buSzPct val="80000"/>
              <a:buFont typeface="Arial" charset="0"/>
              <a:buNone/>
            </a:pPr>
            <a:r>
              <a:rPr lang="en-US" altLang="en-US" sz="2400" dirty="0">
                <a:solidFill>
                  <a:schemeClr val="accent1">
                    <a:lumMod val="75000"/>
                  </a:schemeClr>
                </a:solidFill>
              </a:rPr>
              <a:t>Injection marks </a:t>
            </a:r>
          </a:p>
          <a:p>
            <a:pPr marL="0" indent="0" eaLnBrk="1" hangingPunct="1">
              <a:spcBef>
                <a:spcPct val="35000"/>
              </a:spcBef>
              <a:buClr>
                <a:srgbClr val="FF0066"/>
              </a:buClr>
              <a:buSzPct val="80000"/>
              <a:buFont typeface="Arial" charset="0"/>
              <a:buNone/>
            </a:pPr>
            <a:r>
              <a:rPr lang="en-US" altLang="en-US" sz="2400" dirty="0">
                <a:solidFill>
                  <a:schemeClr val="accent1">
                    <a:lumMod val="75000"/>
                  </a:schemeClr>
                </a:solidFill>
              </a:rPr>
              <a:t>“On the nod”</a:t>
            </a:r>
          </a:p>
          <a:p>
            <a:pPr marL="0" indent="0" eaLnBrk="1" hangingPunct="1">
              <a:spcBef>
                <a:spcPct val="35000"/>
              </a:spcBef>
              <a:buClr>
                <a:srgbClr val="FF0066"/>
              </a:buClr>
              <a:buSzPct val="80000"/>
              <a:buFont typeface="Arial" charset="0"/>
              <a:buNone/>
            </a:pPr>
            <a:r>
              <a:rPr lang="en-US" altLang="en-US" sz="2400" dirty="0">
                <a:solidFill>
                  <a:schemeClr val="accent1">
                    <a:lumMod val="75000"/>
                  </a:schemeClr>
                </a:solidFill>
              </a:rPr>
              <a:t>Slowed reflexes</a:t>
            </a:r>
          </a:p>
          <a:p>
            <a:pPr marL="0" indent="0" eaLnBrk="1" hangingPunct="1">
              <a:spcBef>
                <a:spcPct val="35000"/>
              </a:spcBef>
              <a:buClr>
                <a:srgbClr val="FF0066"/>
              </a:buClr>
              <a:buSzPct val="80000"/>
              <a:buFont typeface="Arial" charset="0"/>
              <a:buNone/>
            </a:pPr>
            <a:r>
              <a:rPr lang="en-US" altLang="en-US" sz="2400" dirty="0">
                <a:solidFill>
                  <a:schemeClr val="accent1">
                    <a:lumMod val="75000"/>
                  </a:schemeClr>
                </a:solidFill>
              </a:rPr>
              <a:t>Low, slow, raspy speech</a:t>
            </a:r>
          </a:p>
          <a:p>
            <a:pPr marL="0" indent="0" eaLnBrk="1" hangingPunct="1">
              <a:spcBef>
                <a:spcPct val="35000"/>
              </a:spcBef>
              <a:buClr>
                <a:srgbClr val="FF0066"/>
              </a:buClr>
              <a:buSzPct val="80000"/>
              <a:buFont typeface="Arial" charset="0"/>
              <a:buNone/>
            </a:pPr>
            <a:r>
              <a:rPr lang="en-US" altLang="en-US" sz="2400" dirty="0">
                <a:solidFill>
                  <a:schemeClr val="accent1">
                    <a:lumMod val="75000"/>
                  </a:schemeClr>
                </a:solidFill>
              </a:rPr>
              <a:t>Constricted pupils</a:t>
            </a:r>
          </a:p>
          <a:p>
            <a:pPr marL="0" indent="0" eaLnBrk="1" hangingPunct="1">
              <a:buFont typeface="Arial" charset="0"/>
              <a:buNone/>
            </a:pPr>
            <a:endParaRPr lang="en-US" dirty="0"/>
          </a:p>
        </p:txBody>
      </p:sp>
      <p:sp>
        <p:nvSpPr>
          <p:cNvPr id="10" name="Content Placeholder 4"/>
          <p:cNvSpPr>
            <a:spLocks noGrp="1"/>
          </p:cNvSpPr>
          <p:nvPr>
            <p:ph sz="half" idx="4294967295"/>
          </p:nvPr>
        </p:nvSpPr>
        <p:spPr>
          <a:xfrm>
            <a:off x="6027028" y="997971"/>
            <a:ext cx="2935602" cy="2917825"/>
          </a:xfrm>
        </p:spPr>
        <p:txBody>
          <a:bodyPr rtlCol="0">
            <a:normAutofit/>
          </a:bodyPr>
          <a:lstStyle/>
          <a:p>
            <a:pPr marL="0" indent="0" defTabSz="685783" eaLnBrk="1" fontAlgn="auto" hangingPunct="1">
              <a:spcBef>
                <a:spcPct val="35000"/>
              </a:spcBef>
              <a:spcAft>
                <a:spcPts val="0"/>
              </a:spcAft>
              <a:buClr>
                <a:srgbClr val="FF0066"/>
              </a:buClr>
              <a:buSzPct val="80000"/>
              <a:buFont typeface="Arial"/>
              <a:buNone/>
              <a:defRPr/>
            </a:pPr>
            <a:r>
              <a:rPr lang="en-US" altLang="en-US" sz="2400" dirty="0">
                <a:solidFill>
                  <a:schemeClr val="accent1">
                    <a:lumMod val="75000"/>
                  </a:schemeClr>
                </a:solidFill>
              </a:rPr>
              <a:t>Facial itching</a:t>
            </a:r>
          </a:p>
          <a:p>
            <a:pPr marL="0" indent="0" defTabSz="685783" eaLnBrk="1" fontAlgn="auto" hangingPunct="1">
              <a:spcBef>
                <a:spcPct val="35000"/>
              </a:spcBef>
              <a:spcAft>
                <a:spcPts val="0"/>
              </a:spcAft>
              <a:buClr>
                <a:srgbClr val="FF0066"/>
              </a:buClr>
              <a:buSzPct val="80000"/>
              <a:buFont typeface="Arial"/>
              <a:buNone/>
              <a:defRPr/>
            </a:pPr>
            <a:r>
              <a:rPr lang="en-US" altLang="en-US" sz="2400" dirty="0">
                <a:solidFill>
                  <a:schemeClr val="accent1">
                    <a:lumMod val="75000"/>
                  </a:schemeClr>
                </a:solidFill>
              </a:rPr>
              <a:t>Dry mouth</a:t>
            </a:r>
          </a:p>
          <a:p>
            <a:pPr marL="0" indent="0" defTabSz="685783" eaLnBrk="1" fontAlgn="auto" hangingPunct="1">
              <a:spcBef>
                <a:spcPct val="35000"/>
              </a:spcBef>
              <a:spcAft>
                <a:spcPts val="0"/>
              </a:spcAft>
              <a:buClr>
                <a:srgbClr val="FF0066"/>
              </a:buClr>
              <a:buSzPct val="80000"/>
              <a:buFont typeface="Arial"/>
              <a:buNone/>
              <a:defRPr/>
            </a:pPr>
            <a:r>
              <a:rPr lang="en-US" altLang="en-US" sz="2400" dirty="0">
                <a:solidFill>
                  <a:schemeClr val="accent1">
                    <a:lumMod val="75000"/>
                  </a:schemeClr>
                </a:solidFill>
              </a:rPr>
              <a:t>Euphoria</a:t>
            </a:r>
          </a:p>
          <a:p>
            <a:pPr marL="0" indent="0" defTabSz="685783" eaLnBrk="1" fontAlgn="auto" hangingPunct="1">
              <a:spcBef>
                <a:spcPct val="35000"/>
              </a:spcBef>
              <a:spcAft>
                <a:spcPts val="0"/>
              </a:spcAft>
              <a:buClr>
                <a:srgbClr val="FF0066"/>
              </a:buClr>
              <a:buSzPct val="80000"/>
              <a:buFont typeface="Arial"/>
              <a:buNone/>
              <a:defRPr/>
            </a:pPr>
            <a:r>
              <a:rPr lang="en-US" altLang="en-US" sz="2400" dirty="0">
                <a:solidFill>
                  <a:schemeClr val="accent1">
                    <a:lumMod val="75000"/>
                  </a:schemeClr>
                </a:solidFill>
              </a:rPr>
              <a:t>Flaccid muscle tone</a:t>
            </a:r>
          </a:p>
          <a:p>
            <a:pPr marL="171446" indent="-171446" defTabSz="685783" eaLnBrk="1" fontAlgn="auto" hangingPunct="1">
              <a:spcAft>
                <a:spcPts val="0"/>
              </a:spcAft>
              <a:buFont typeface="Arial"/>
              <a:buChar char="•"/>
              <a:defRPr/>
            </a:pPr>
            <a:endParaRPr lang="en-US" sz="2400" dirty="0"/>
          </a:p>
        </p:txBody>
      </p:sp>
      <p:pic>
        <p:nvPicPr>
          <p:cNvPr id="195591" name="Picture 10"/>
          <p:cNvPicPr>
            <a:picLocks noChangeAspect="1"/>
          </p:cNvPicPr>
          <p:nvPr/>
        </p:nvPicPr>
        <p:blipFill>
          <a:blip r:embed="rId4"/>
          <a:srcRect/>
          <a:stretch>
            <a:fillRect/>
          </a:stretch>
        </p:blipFill>
        <p:spPr bwMode="auto">
          <a:xfrm>
            <a:off x="3116973" y="2986314"/>
            <a:ext cx="1866900" cy="1252538"/>
          </a:xfrm>
          <a:prstGeom prst="ellipse">
            <a:avLst/>
          </a:prstGeom>
          <a:ln>
            <a:noFill/>
          </a:ln>
          <a:effectLst>
            <a:softEdge rad="112500"/>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75607" y="127794"/>
            <a:ext cx="7886700" cy="993775"/>
          </a:xfrm>
        </p:spPr>
        <p:txBody>
          <a:bodyPr rtlCol="0">
            <a:normAutofit fontScale="90000"/>
          </a:bodyPr>
          <a:lstStyle/>
          <a:p>
            <a:pPr defTabSz="685783" eaLnBrk="1" fontAlgn="auto" hangingPunct="1">
              <a:spcAft>
                <a:spcPts val="0"/>
              </a:spcAft>
              <a:defRPr/>
            </a:pPr>
            <a:r>
              <a:rPr lang="en-US" altLang="en-US" sz="4000" dirty="0">
                <a:solidFill>
                  <a:srgbClr val="002060"/>
                </a:solidFill>
                <a:latin typeface="+mn-lt"/>
              </a:rPr>
              <a:t>Conditions That May Mimic Narcotic Analgesic Symptoms</a:t>
            </a:r>
          </a:p>
        </p:txBody>
      </p:sp>
      <p:sp>
        <p:nvSpPr>
          <p:cNvPr id="196610" name="Rectangle 3"/>
          <p:cNvSpPr>
            <a:spLocks noGrp="1" noChangeArrowheads="1"/>
          </p:cNvSpPr>
          <p:nvPr>
            <p:ph idx="1"/>
          </p:nvPr>
        </p:nvSpPr>
        <p:spPr>
          <a:xfrm>
            <a:off x="1487488" y="1504950"/>
            <a:ext cx="6965950" cy="3427413"/>
          </a:xfrm>
        </p:spPr>
        <p:txBody>
          <a:bodyPr/>
          <a:lstStyle/>
          <a:p>
            <a:pPr marL="0" indent="0" eaLnBrk="1" hangingPunct="1">
              <a:buClr>
                <a:srgbClr val="FF0000"/>
              </a:buClr>
              <a:buFont typeface="Arial" charset="0"/>
              <a:buNone/>
            </a:pPr>
            <a:r>
              <a:rPr lang="en-US" altLang="en-US" sz="2700" dirty="0">
                <a:solidFill>
                  <a:schemeClr val="accent1">
                    <a:lumMod val="75000"/>
                  </a:schemeClr>
                </a:solidFill>
              </a:rPr>
              <a:t>Extreme fatigue</a:t>
            </a:r>
          </a:p>
          <a:p>
            <a:pPr marL="0" indent="0" eaLnBrk="1" hangingPunct="1">
              <a:buClr>
                <a:srgbClr val="FF0000"/>
              </a:buClr>
              <a:buFont typeface="Arial" charset="0"/>
              <a:buNone/>
            </a:pPr>
            <a:r>
              <a:rPr lang="en-US" altLang="en-US" sz="2700" dirty="0">
                <a:solidFill>
                  <a:schemeClr val="accent1">
                    <a:lumMod val="75000"/>
                  </a:schemeClr>
                </a:solidFill>
              </a:rPr>
              <a:t>Head injury</a:t>
            </a:r>
          </a:p>
          <a:p>
            <a:pPr marL="0" indent="0" eaLnBrk="1" hangingPunct="1">
              <a:buClr>
                <a:srgbClr val="FF0000"/>
              </a:buClr>
              <a:buFont typeface="Arial" charset="0"/>
              <a:buNone/>
            </a:pPr>
            <a:r>
              <a:rPr lang="en-US" altLang="en-US" sz="2700" dirty="0">
                <a:solidFill>
                  <a:schemeClr val="accent1">
                    <a:lumMod val="75000"/>
                  </a:schemeClr>
                </a:solidFill>
              </a:rPr>
              <a:t>Hypotension</a:t>
            </a:r>
          </a:p>
          <a:p>
            <a:pPr marL="0" indent="0" eaLnBrk="1" hangingPunct="1">
              <a:buClr>
                <a:srgbClr val="FF0000"/>
              </a:buClr>
              <a:buFont typeface="Arial" charset="0"/>
              <a:buNone/>
            </a:pPr>
            <a:r>
              <a:rPr lang="en-US" altLang="en-US" sz="2700" dirty="0">
                <a:solidFill>
                  <a:schemeClr val="accent1">
                    <a:lumMod val="75000"/>
                  </a:schemeClr>
                </a:solidFill>
              </a:rPr>
              <a:t>Severe depression</a:t>
            </a:r>
          </a:p>
          <a:p>
            <a:pPr marL="0" indent="0" eaLnBrk="1" hangingPunct="1">
              <a:buClr>
                <a:srgbClr val="FF0000"/>
              </a:buClr>
              <a:buFont typeface="Arial" charset="0"/>
              <a:buNone/>
            </a:pPr>
            <a:r>
              <a:rPr lang="en-US" altLang="en-US" sz="2700" dirty="0">
                <a:solidFill>
                  <a:schemeClr val="accent1">
                    <a:lumMod val="75000"/>
                  </a:schemeClr>
                </a:solidFill>
              </a:rPr>
              <a:t>Diabetic problems</a:t>
            </a:r>
          </a:p>
        </p:txBody>
      </p:sp>
      <p:pic>
        <p:nvPicPr>
          <p:cNvPr id="9218" name="Picture 2" descr="Hypotension - Welcome to Nirogi Nepal Welcome to Nirogi Nepal">
            <a:extLst>
              <a:ext uri="{FF2B5EF4-FFF2-40B4-BE49-F238E27FC236}">
                <a16:creationId xmlns:a16="http://schemas.microsoft.com/office/drawing/2014/main" id="{D938E07C-B406-C5BA-25F7-9D4CBCB627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73"/>
          <a:stretch/>
        </p:blipFill>
        <p:spPr bwMode="auto">
          <a:xfrm>
            <a:off x="4970463" y="2979964"/>
            <a:ext cx="3954589" cy="1504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1828574" y="1227364"/>
            <a:ext cx="5070475" cy="3375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344488" indent="-344488" eaLnBrk="0" hangingPunct="0">
              <a:defRPr>
                <a:solidFill>
                  <a:schemeClr val="tx1"/>
                </a:solidFill>
                <a:latin typeface="Arial" panose="020B0604020202020204" pitchFamily="34" charset="0"/>
              </a:defRPr>
            </a:lvl1pPr>
            <a:lvl2pPr marL="458788"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75000"/>
              </a:spcBef>
              <a:buClr>
                <a:srgbClr val="FF0066"/>
              </a:buClr>
              <a:buSzPct val="80000"/>
              <a:defRPr/>
            </a:pPr>
            <a:r>
              <a:rPr lang="en-US" altLang="en-US" dirty="0">
                <a:solidFill>
                  <a:schemeClr val="accent1">
                    <a:lumMod val="75000"/>
                  </a:schemeClr>
                </a:solidFill>
                <a:latin typeface="+mn-lt"/>
                <a:ea typeface="ＭＳ Ｐゴシック" charset="0"/>
                <a:cs typeface="+mn-cs"/>
              </a:rPr>
              <a:t>Slow and shallow breathing</a:t>
            </a:r>
          </a:p>
          <a:p>
            <a:pPr marL="0" indent="0">
              <a:spcBef>
                <a:spcPct val="75000"/>
              </a:spcBef>
              <a:buClr>
                <a:srgbClr val="FF0066"/>
              </a:buClr>
              <a:buSzPct val="80000"/>
              <a:defRPr/>
            </a:pPr>
            <a:r>
              <a:rPr lang="en-US" altLang="en-US" dirty="0">
                <a:solidFill>
                  <a:schemeClr val="accent1">
                    <a:lumMod val="75000"/>
                  </a:schemeClr>
                </a:solidFill>
                <a:latin typeface="+mn-lt"/>
                <a:ea typeface="ＭＳ Ｐゴシック" charset="0"/>
                <a:cs typeface="+mn-cs"/>
              </a:rPr>
              <a:t>Clammy skin</a:t>
            </a:r>
          </a:p>
          <a:p>
            <a:pPr marL="0" indent="0">
              <a:spcBef>
                <a:spcPct val="75000"/>
              </a:spcBef>
              <a:buClr>
                <a:srgbClr val="FF0066"/>
              </a:buClr>
              <a:buSzPct val="80000"/>
              <a:defRPr/>
            </a:pPr>
            <a:r>
              <a:rPr lang="en-US" altLang="en-US" dirty="0">
                <a:solidFill>
                  <a:schemeClr val="accent1">
                    <a:lumMod val="75000"/>
                  </a:schemeClr>
                </a:solidFill>
                <a:latin typeface="+mn-lt"/>
                <a:ea typeface="ＭＳ Ｐゴシック" charset="0"/>
                <a:cs typeface="+mn-cs"/>
              </a:rPr>
              <a:t>Blue lips</a:t>
            </a:r>
          </a:p>
          <a:p>
            <a:pPr marL="0" indent="0">
              <a:spcBef>
                <a:spcPct val="75000"/>
              </a:spcBef>
              <a:buClr>
                <a:srgbClr val="FF0066"/>
              </a:buClr>
              <a:buSzPct val="80000"/>
              <a:defRPr/>
            </a:pPr>
            <a:r>
              <a:rPr lang="en-US" altLang="en-US" dirty="0">
                <a:solidFill>
                  <a:schemeClr val="accent1">
                    <a:lumMod val="75000"/>
                  </a:schemeClr>
                </a:solidFill>
                <a:latin typeface="+mn-lt"/>
                <a:ea typeface="ＭＳ Ｐゴシック" charset="0"/>
                <a:cs typeface="+mn-cs"/>
              </a:rPr>
              <a:t>Pale or blue skin color</a:t>
            </a:r>
          </a:p>
          <a:p>
            <a:pPr marL="0" indent="0">
              <a:spcBef>
                <a:spcPct val="75000"/>
              </a:spcBef>
              <a:buClr>
                <a:srgbClr val="FF0066"/>
              </a:buClr>
              <a:buSzPct val="80000"/>
              <a:defRPr/>
            </a:pPr>
            <a:endParaRPr lang="en-US" altLang="en-US" dirty="0">
              <a:latin typeface="+mn-lt"/>
              <a:ea typeface="ＭＳ Ｐゴシック" charset="0"/>
              <a:cs typeface="+mn-cs"/>
            </a:endParaRPr>
          </a:p>
        </p:txBody>
      </p:sp>
      <p:sp>
        <p:nvSpPr>
          <p:cNvPr id="146435" name="Text Box 3"/>
          <p:cNvSpPr txBox="1">
            <a:spLocks noChangeArrowheads="1"/>
          </p:cNvSpPr>
          <p:nvPr/>
        </p:nvSpPr>
        <p:spPr bwMode="auto">
          <a:xfrm>
            <a:off x="1328284" y="138112"/>
            <a:ext cx="6724650" cy="708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b="1" baseline="0" dirty="0">
                <a:solidFill>
                  <a:srgbClr val="002060"/>
                </a:solidFill>
                <a:latin typeface="+mn-lt"/>
                <a:ea typeface="ＭＳ Ｐゴシック" charset="0"/>
                <a:cs typeface="+mn-cs"/>
              </a:rPr>
              <a:t>Overdose Signs and Symptoms</a:t>
            </a:r>
          </a:p>
        </p:txBody>
      </p:sp>
      <p:pic>
        <p:nvPicPr>
          <p:cNvPr id="197636" name="Picture 3"/>
          <p:cNvPicPr>
            <a:picLocks noChangeAspect="1"/>
          </p:cNvPicPr>
          <p:nvPr/>
        </p:nvPicPr>
        <p:blipFill>
          <a:blip r:embed="rId2"/>
          <a:srcRect l="21391" t="15417" r="18710" b="16745"/>
          <a:stretch>
            <a:fillRect/>
          </a:stretch>
        </p:blipFill>
        <p:spPr bwMode="auto">
          <a:xfrm>
            <a:off x="5638800" y="2495550"/>
            <a:ext cx="3200400" cy="1676400"/>
          </a:xfrm>
          <a:prstGeom prst="ellipse">
            <a:avLst/>
          </a:prstGeom>
          <a:ln>
            <a:noFill/>
          </a:ln>
          <a:effectLst>
            <a:softEdge rad="112500"/>
          </a:effectLst>
        </p:spPr>
      </p:pic>
    </p:spTree>
  </p:cSld>
  <p:clrMapOvr>
    <a:masterClrMapping/>
  </p:clrMapOvr>
</p:sld>
</file>

<file path=ppt/theme/theme1.xml><?xml version="1.0" encoding="utf-8"?>
<a:theme xmlns:a="http://schemas.openxmlformats.org/drawingml/2006/main" name="IACP June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EE36B792-2CAA-8C45-A61B-12DD0849ADB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3.xml><?xml version="1.0" encoding="utf-8"?>
<a:theme xmlns:a="http://schemas.openxmlformats.org/drawingml/2006/main" name="1_IACP June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EE36B792-2CAA-8C45-A61B-12DD0849ADBE}"/>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5.xml><?xml version="1.0" encoding="utf-8"?>
<a:theme xmlns:a="http://schemas.openxmlformats.org/drawingml/2006/main" name="2_IACP June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EE36B792-2CAA-8C45-A61B-12DD0849ADBE}"/>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79_IACP_Presentation-BLUE" id="{81EADEE4-B106-2740-B739-E32A193BDF1C}" vid="{94069319-F128-B44B-8BB9-83D2F5FC10F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251A5BB-8908-4227-BDEF-C73235AEC105}">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1f51b4b-47f1-4e3b-a064-a1e52dfcf961" xsi:nil="true"/>
    <_ip_UnifiedCompliancePolicyUIAction xmlns="http://schemas.microsoft.com/sharepoint/v3" xsi:nil="true"/>
    <_ip_UnifiedCompliancePolicyProperties xmlns="http://schemas.microsoft.com/sharepoint/v3" xsi:nil="true"/>
    <lcf76f155ced4ddcb4097134ff3c332f xmlns="d1f51b4b-47f1-4e3b-a064-a1e52dfcf961">
      <Terms xmlns="http://schemas.microsoft.com/office/infopath/2007/PartnerControls"/>
    </lcf76f155ced4ddcb4097134ff3c332f>
    <TaxCatchAll xmlns="bb67591a-a4e0-4be5-8606-6b03c88720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1DCCF0BBFCB640886DBD6AA5C4DF7C" ma:contentTypeVersion="20" ma:contentTypeDescription="Create a new document." ma:contentTypeScope="" ma:versionID="c48114ac0c51b36d66285bf2f6f44c61">
  <xsd:schema xmlns:xsd="http://www.w3.org/2001/XMLSchema" xmlns:xs="http://www.w3.org/2001/XMLSchema" xmlns:p="http://schemas.microsoft.com/office/2006/metadata/properties" xmlns:ns1="http://schemas.microsoft.com/sharepoint/v3" xmlns:ns2="d1f51b4b-47f1-4e3b-a064-a1e52dfcf961" xmlns:ns3="bb67591a-a4e0-4be5-8606-6b03c887204c" targetNamespace="http://schemas.microsoft.com/office/2006/metadata/properties" ma:root="true" ma:fieldsID="5d29e4caccaf2cf77bae175b74f9e921" ns1:_="" ns2:_="" ns3:_="">
    <xsd:import namespace="http://schemas.microsoft.com/sharepoint/v3"/>
    <xsd:import namespace="d1f51b4b-47f1-4e3b-a064-a1e52dfcf961"/>
    <xsd:import namespace="bb67591a-a4e0-4be5-8606-6b03c88720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_Flow_SignoffStatu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f51b4b-47f1-4e3b-a064-a1e52dfcf9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2d66a-8a76-45f0-bdd8-73588bd3e27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b67591a-a4e0-4be5-8606-6b03c88720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5b25a2b-8c2b-4d04-9457-f84f85fcc237}" ma:internalName="TaxCatchAll" ma:showField="CatchAllData" ma:web="bb67591a-a4e0-4be5-8606-6b03c88720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C6EE60-E873-4EA7-92E1-8DA438587DCF}">
  <ds:schemaRefs>
    <ds:schemaRef ds:uri="http://schemas.microsoft.com/sharepoint/v3/contenttype/forms"/>
  </ds:schemaRefs>
</ds:datastoreItem>
</file>

<file path=customXml/itemProps2.xml><?xml version="1.0" encoding="utf-8"?>
<ds:datastoreItem xmlns:ds="http://schemas.openxmlformats.org/officeDocument/2006/customXml" ds:itemID="{5CA73C9A-4807-48D5-8C22-6FE64704F5C2}">
  <ds:schemaRef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b67591a-a4e0-4be5-8606-6b03c887204c"/>
    <ds:schemaRef ds:uri="http://www.w3.org/XML/1998/namespace"/>
    <ds:schemaRef ds:uri="d1f51b4b-47f1-4e3b-a064-a1e52dfcf961"/>
    <ds:schemaRef ds:uri="http://purl.org/dc/terms/"/>
    <ds:schemaRef ds:uri="http://schemas.microsoft.com/sharepoint/v3"/>
    <ds:schemaRef ds:uri="http://purl.org/dc/dcmitype/"/>
    <ds:schemaRef ds:uri="http://purl.org/dc/elements/1.1/"/>
  </ds:schemaRefs>
</ds:datastoreItem>
</file>

<file path=customXml/itemProps3.xml><?xml version="1.0" encoding="utf-8"?>
<ds:datastoreItem xmlns:ds="http://schemas.openxmlformats.org/officeDocument/2006/customXml" ds:itemID="{18CEA475-E394-43E4-A563-D318A4E44D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f51b4b-47f1-4e3b-a064-a1e52dfcf961"/>
    <ds:schemaRef ds:uri="bb67591a-a4e0-4be5-8606-6b03c8872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40057</TotalTime>
  <Words>4637</Words>
  <Application>Microsoft Office PowerPoint</Application>
  <PresentationFormat>On-screen Show (16:9)</PresentationFormat>
  <Paragraphs>813</Paragraphs>
  <Slides>140</Slides>
  <Notes>51</Notes>
  <HiddenSlides>0</HiddenSlides>
  <MMClips>1</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140</vt:i4>
      </vt:variant>
    </vt:vector>
  </HeadingPairs>
  <TitlesOfParts>
    <vt:vector size="157" baseType="lpstr">
      <vt:lpstr>Arial</vt:lpstr>
      <vt:lpstr>Calibri</vt:lpstr>
      <vt:lpstr>CommonBullets</vt:lpstr>
      <vt:lpstr>Courier New</vt:lpstr>
      <vt:lpstr>Mini Pics Classic</vt:lpstr>
      <vt:lpstr>Tahoma</vt:lpstr>
      <vt:lpstr>Times New Roman</vt:lpstr>
      <vt:lpstr>Trebuchet MS</vt:lpstr>
      <vt:lpstr>Verdana</vt:lpstr>
      <vt:lpstr>Wingdings</vt:lpstr>
      <vt:lpstr>IACP June 2017</vt:lpstr>
      <vt:lpstr>Custom Design</vt:lpstr>
      <vt:lpstr>1_IACP June 2017</vt:lpstr>
      <vt:lpstr>1_Custom Design</vt:lpstr>
      <vt:lpstr>2_IACP June 2017</vt:lpstr>
      <vt:lpstr>2_Custom Design</vt:lpstr>
      <vt:lpstr>Clip</vt:lpstr>
      <vt:lpstr>Employer Drug Impairment Training (EDIT)</vt:lpstr>
      <vt:lpstr>Your Instructors</vt:lpstr>
      <vt:lpstr>EDIT </vt:lpstr>
      <vt:lpstr>PowerPoint Presentation</vt:lpstr>
      <vt:lpstr>PowerPoint Presentation</vt:lpstr>
      <vt:lpstr>PowerPoint Presentation</vt:lpstr>
      <vt:lpstr>What this training is NOT… </vt:lpstr>
      <vt:lpstr>PowerPoint Presentation</vt:lpstr>
      <vt:lpstr>PowerPoint Presentation</vt:lpstr>
      <vt:lpstr>PowerPoint Presentation</vt:lpstr>
      <vt:lpstr>What is a Drug?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Session II: Drugs In Society </vt:lpstr>
      <vt:lpstr>PowerPoint Presentation</vt:lpstr>
      <vt:lpstr>Self-Reported Drug Use</vt:lpstr>
      <vt:lpstr>Prescription Drug Abuse/Misuse</vt:lpstr>
      <vt:lpstr>PowerPoint Presentation</vt:lpstr>
      <vt:lpstr>PowerPoint Presentation</vt:lpstr>
      <vt:lpstr>Drugs and Alcohol in the Workplace</vt:lpstr>
      <vt:lpstr>Workforce Marijuana Positivity Increase   By State (2018) </vt:lpstr>
      <vt:lpstr>Positive Workforce Drug Tests - 2021    </vt:lpstr>
      <vt:lpstr>PowerPoint Presentation</vt:lpstr>
      <vt:lpstr>PowerPoint Presentation</vt:lpstr>
      <vt:lpstr>PowerPoint Presentation</vt:lpstr>
      <vt:lpstr>PowerPoint Presentation</vt:lpstr>
      <vt:lpstr>PowerPoint Presentation</vt:lpstr>
      <vt:lpstr>PowerPoint Presentation</vt:lpstr>
      <vt:lpstr>Alcohol is a CNS Depressant</vt:lpstr>
      <vt:lpstr>PowerPoint Presentation</vt:lpstr>
      <vt:lpstr>Some Types of Alcohol</vt:lpstr>
      <vt:lpstr>Ethanol Production - Fermentation</vt:lpstr>
      <vt:lpstr>Ethanol Production - Distillation</vt:lpstr>
      <vt:lpstr>PowerPoint Presentation</vt:lpstr>
      <vt:lpstr>PowerPoint Presentation</vt:lpstr>
      <vt:lpstr>Distribution of Alcohol</vt:lpstr>
      <vt:lpstr>PowerPoint Presentation</vt:lpstr>
      <vt:lpstr>PowerPoint Presentation</vt:lpstr>
      <vt:lpstr>Elimination of Alcohol</vt:lpstr>
      <vt:lpstr>PowerPoint Presentation</vt:lpstr>
      <vt:lpstr>PowerPoint Presentation</vt:lpstr>
      <vt:lpstr>PowerPoint Presentation</vt:lpstr>
      <vt:lpstr>PowerPoint Presentation</vt:lpstr>
      <vt:lpstr>PowerPoint Presentation</vt:lpstr>
      <vt:lpstr> Drug Categories</vt:lpstr>
      <vt:lpstr>Central Nervous System Depressants</vt:lpstr>
      <vt:lpstr>PowerPoint Presentation</vt:lpstr>
      <vt:lpstr>How Does Alcohol Make You Drunk</vt:lpstr>
      <vt:lpstr>PowerPoint Presentation</vt:lpstr>
      <vt:lpstr>Conditions That May Mimic CNS Depressant Impairment</vt:lpstr>
      <vt:lpstr>PowerPoint Presentation</vt:lpstr>
      <vt:lpstr>PowerPoint Presentation</vt:lpstr>
      <vt:lpstr>PowerPoint Presentation</vt:lpstr>
      <vt:lpstr>PowerPoint Presentation</vt:lpstr>
      <vt:lpstr>Central Nervous System Stimulants</vt:lpstr>
      <vt:lpstr>PowerPoint Presentation</vt:lpstr>
      <vt:lpstr>PowerPoint Presentation</vt:lpstr>
      <vt:lpstr>Conditions That May Mimic CNS Stimulant Symptoms</vt:lpstr>
      <vt:lpstr>PowerPoint Presentation</vt:lpstr>
      <vt:lpstr>PowerPoint Presentation</vt:lpstr>
      <vt:lpstr>Duration of Effects </vt:lpstr>
      <vt:lpstr>PowerPoint Presentation</vt:lpstr>
      <vt:lpstr>Hallucinogens</vt:lpstr>
      <vt:lpstr>PowerPoint Presentation</vt:lpstr>
      <vt:lpstr>Hallucinogens</vt:lpstr>
      <vt:lpstr>PowerPoint Presentation</vt:lpstr>
      <vt:lpstr>PowerPoint Presentation</vt:lpstr>
      <vt:lpstr>Conditions That May Mimic Hallucinogen Symptoms</vt:lpstr>
      <vt:lpstr>PowerPoint Presentation</vt:lpstr>
      <vt:lpstr>PowerPoint Presentation</vt:lpstr>
      <vt:lpstr>Duration of Effects </vt:lpstr>
      <vt:lpstr>PowerPoint Presentation</vt:lpstr>
      <vt:lpstr>Dissociative Anesthetics</vt:lpstr>
      <vt:lpstr>PowerPoint Presentation</vt:lpstr>
      <vt:lpstr>PowerPoint Presentation</vt:lpstr>
      <vt:lpstr>PowerPoint Presentation</vt:lpstr>
      <vt:lpstr>Conditions That May Mimic Dissociative Anesthetic Symptoms</vt:lpstr>
      <vt:lpstr>Overdose Signs and Symptoms</vt:lpstr>
      <vt:lpstr>PowerPoint Presentation</vt:lpstr>
      <vt:lpstr>Duration of Effects</vt:lpstr>
      <vt:lpstr>PowerPoint Presentation</vt:lpstr>
      <vt:lpstr>Narcotic Analgesics</vt:lpstr>
      <vt:lpstr>PowerPoint Presentation</vt:lpstr>
      <vt:lpstr>PowerPoint Presentation</vt:lpstr>
      <vt:lpstr>PowerPoint Presentation</vt:lpstr>
      <vt:lpstr>PowerPoint Presentation</vt:lpstr>
      <vt:lpstr>Narcotic Analgesics </vt:lpstr>
      <vt:lpstr>Oxycontin</vt:lpstr>
      <vt:lpstr>PowerPoint Presentation</vt:lpstr>
      <vt:lpstr>Conditions That May Mimic Narcotic Analgesic Symptoms</vt:lpstr>
      <vt:lpstr>PowerPoint Presentation</vt:lpstr>
      <vt:lpstr>PowerPoint Presentation</vt:lpstr>
      <vt:lpstr>PowerPoint Presentation</vt:lpstr>
      <vt:lpstr>PowerPoint Presentation</vt:lpstr>
      <vt:lpstr>PowerPoint Presentation</vt:lpstr>
      <vt:lpstr>Inhalants</vt:lpstr>
      <vt:lpstr>PowerPoint Presentation</vt:lpstr>
      <vt:lpstr>PowerPoint Presentation</vt:lpstr>
      <vt:lpstr>PowerPoint Presentation</vt:lpstr>
      <vt:lpstr>Conditions with Similar Symptoms</vt:lpstr>
      <vt:lpstr>PowerPoint Presentation</vt:lpstr>
      <vt:lpstr>Duration of Effects</vt:lpstr>
      <vt:lpstr>PowerPoint Presentation</vt:lpstr>
      <vt:lpstr>Cannabis</vt:lpstr>
      <vt:lpstr>PowerPoint Presentation</vt:lpstr>
      <vt:lpstr>PowerPoint Presentation</vt:lpstr>
      <vt:lpstr>PowerPoint Presentation</vt:lpstr>
      <vt:lpstr>PowerPoint Presentation</vt:lpstr>
      <vt:lpstr>PowerPoint Presentation</vt:lpstr>
      <vt:lpstr>PowerPoint Presentation</vt:lpstr>
      <vt:lpstr>Synthetic Cannabinoids</vt:lpstr>
      <vt:lpstr>PowerPoint Presentation</vt:lpstr>
      <vt:lpstr>Overdose Signs and Symptoms</vt:lpstr>
      <vt:lpstr>PowerPoint Presentation</vt:lpstr>
      <vt:lpstr>PowerPoint Presentation</vt:lpstr>
      <vt:lpstr>PowerPoint Presentation</vt:lpstr>
      <vt:lpstr>           Polydrug Use</vt:lpstr>
      <vt:lpstr>Why Do People Mix Drugs?</vt:lpstr>
      <vt:lpstr>PowerPoint Presentation</vt:lpstr>
      <vt:lpstr>Medical Issues</vt:lpstr>
      <vt:lpstr>PowerPoint Presentation</vt:lpstr>
      <vt:lpstr>SESSION V:  Policy and Procedures </vt:lpstr>
      <vt:lpstr>PowerPoint Presentation</vt:lpstr>
      <vt:lpstr>PowerPoint Presentation</vt:lpstr>
      <vt:lpstr>PowerPoint Presentation</vt:lpstr>
      <vt:lpstr>Words Which May Result in a Negative Reaction  </vt:lpstr>
      <vt:lpstr>PowerPoint Presentation</vt:lpstr>
      <vt:lpstr>PowerPoint Presentation</vt:lpstr>
      <vt:lpstr>Internet Resources</vt:lpstr>
      <vt:lpstr>Printed Resources</vt:lpstr>
      <vt:lpstr>EDIT Training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Impairment Training                               for Education Professionals (DITEP)</dc:title>
  <dc:creator>Joseph Abrusci</dc:creator>
  <cp:lastModifiedBy>Chuck Hayes</cp:lastModifiedBy>
  <cp:revision>242</cp:revision>
  <cp:lastPrinted>2022-08-12T02:47:05Z</cp:lastPrinted>
  <dcterms:modified xsi:type="dcterms:W3CDTF">2022-09-22T16:45:30Z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0x010100A31DCCF0BBFCB640886DBD6AA5C4DF7C</vt:lpwstr>
  </property>
</Properties>
</file>